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8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1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8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9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40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41.xml" ContentType="application/vnd.openxmlformats-officedocument.presentationml.notesSlide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2"/>
  </p:sldMasterIdLst>
  <p:notesMasterIdLst>
    <p:notesMasterId r:id="rId44"/>
  </p:notesMasterIdLst>
  <p:handoutMasterIdLst>
    <p:handoutMasterId r:id="rId45"/>
  </p:handoutMasterIdLst>
  <p:sldIdLst>
    <p:sldId id="256" r:id="rId3"/>
    <p:sldId id="258" r:id="rId4"/>
    <p:sldId id="259" r:id="rId5"/>
    <p:sldId id="261" r:id="rId6"/>
    <p:sldId id="263" r:id="rId7"/>
    <p:sldId id="304" r:id="rId8"/>
    <p:sldId id="280" r:id="rId9"/>
    <p:sldId id="305" r:id="rId10"/>
    <p:sldId id="320" r:id="rId11"/>
    <p:sldId id="272" r:id="rId12"/>
    <p:sldId id="268" r:id="rId13"/>
    <p:sldId id="267" r:id="rId14"/>
    <p:sldId id="270" r:id="rId15"/>
    <p:sldId id="271" r:id="rId16"/>
    <p:sldId id="273" r:id="rId17"/>
    <p:sldId id="274" r:id="rId18"/>
    <p:sldId id="276" r:id="rId19"/>
    <p:sldId id="278" r:id="rId20"/>
    <p:sldId id="277" r:id="rId21"/>
    <p:sldId id="279" r:id="rId22"/>
    <p:sldId id="281" r:id="rId23"/>
    <p:sldId id="306" r:id="rId24"/>
    <p:sldId id="309" r:id="rId25"/>
    <p:sldId id="282" r:id="rId26"/>
    <p:sldId id="311" r:id="rId27"/>
    <p:sldId id="291" r:id="rId28"/>
    <p:sldId id="292" r:id="rId29"/>
    <p:sldId id="318" r:id="rId30"/>
    <p:sldId id="294" r:id="rId31"/>
    <p:sldId id="295" r:id="rId32"/>
    <p:sldId id="312" r:id="rId33"/>
    <p:sldId id="298" r:id="rId34"/>
    <p:sldId id="297" r:id="rId35"/>
    <p:sldId id="314" r:id="rId36"/>
    <p:sldId id="319" r:id="rId37"/>
    <p:sldId id="299" r:id="rId38"/>
    <p:sldId id="290" r:id="rId39"/>
    <p:sldId id="300" r:id="rId40"/>
    <p:sldId id="301" r:id="rId41"/>
    <p:sldId id="302" r:id="rId42"/>
    <p:sldId id="31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dette Power" initials="BP" lastIdx="15" clrIdx="0">
    <p:extLst>
      <p:ext uri="{19B8F6BF-5375-455C-9EA6-DF929625EA0E}">
        <p15:presenceInfo xmlns:p15="http://schemas.microsoft.com/office/powerpoint/2012/main" userId="S::B.Power@ucc.ie::079e05b7-609a-4b37-9c72-b3ff8bec3b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33CC"/>
    <a:srgbClr val="00FF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0C027-39D9-44E2-BC51-31FE8AAE3E8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744B2-7464-4D39-BF8C-EAA2A7BF8F3A}">
      <dgm:prSet phldrT="[Text]"/>
      <dgm:spPr>
        <a:solidFill>
          <a:srgbClr val="0083A0"/>
        </a:solidFill>
      </dgm:spPr>
      <dgm:t>
        <a:bodyPr/>
        <a:lstStyle/>
        <a:p>
          <a:r>
            <a:rPr lang="en-US" dirty="0"/>
            <a:t>November</a:t>
          </a:r>
        </a:p>
      </dgm:t>
    </dgm:pt>
    <dgm:pt modelId="{5941C3F6-9600-42E5-9EA9-81EE26228780}" type="parTrans" cxnId="{62A79E41-4B28-4FCF-BE4A-F2B6EC462911}">
      <dgm:prSet/>
      <dgm:spPr/>
      <dgm:t>
        <a:bodyPr/>
        <a:lstStyle/>
        <a:p>
          <a:endParaRPr lang="en-US"/>
        </a:p>
      </dgm:t>
    </dgm:pt>
    <dgm:pt modelId="{B5720D6B-A67C-4964-9BF7-DC5596960856}" type="sibTrans" cxnId="{62A79E41-4B28-4FCF-BE4A-F2B6EC462911}">
      <dgm:prSet/>
      <dgm:spPr/>
      <dgm:t>
        <a:bodyPr/>
        <a:lstStyle/>
        <a:p>
          <a:endParaRPr lang="en-US"/>
        </a:p>
      </dgm:t>
    </dgm:pt>
    <dgm:pt modelId="{0904E591-9E1A-4A05-B3D9-2D2A69037746}">
      <dgm:prSet phldrT="[Text]"/>
      <dgm:spPr>
        <a:solidFill>
          <a:srgbClr val="5EC5C2"/>
        </a:solidFill>
      </dgm:spPr>
      <dgm:t>
        <a:bodyPr/>
        <a:lstStyle/>
        <a:p>
          <a:r>
            <a:rPr lang="en-US" dirty="0"/>
            <a:t>December </a:t>
          </a:r>
        </a:p>
      </dgm:t>
    </dgm:pt>
    <dgm:pt modelId="{957ADA0C-F593-48EC-A81A-FD3622C4F8D1}" type="parTrans" cxnId="{668322F6-0749-44A7-8C5A-82F3731BCE1C}">
      <dgm:prSet/>
      <dgm:spPr/>
      <dgm:t>
        <a:bodyPr/>
        <a:lstStyle/>
        <a:p>
          <a:endParaRPr lang="en-US"/>
        </a:p>
      </dgm:t>
    </dgm:pt>
    <dgm:pt modelId="{D21CEE27-CC85-4500-9D2A-13DE9ACB6243}" type="sibTrans" cxnId="{668322F6-0749-44A7-8C5A-82F3731BCE1C}">
      <dgm:prSet/>
      <dgm:spPr/>
      <dgm:t>
        <a:bodyPr/>
        <a:lstStyle/>
        <a:p>
          <a:endParaRPr lang="en-US"/>
        </a:p>
      </dgm:t>
    </dgm:pt>
    <dgm:pt modelId="{0B9DDD92-4BDB-4DE7-A4F6-FE42AB0C5460}">
      <dgm:prSet phldrT="[Text]"/>
      <dgm:spPr>
        <a:solidFill>
          <a:srgbClr val="09506C"/>
        </a:solidFill>
      </dgm:spPr>
      <dgm:t>
        <a:bodyPr/>
        <a:lstStyle/>
        <a:p>
          <a:r>
            <a:rPr lang="en-US" dirty="0"/>
            <a:t>January</a:t>
          </a:r>
        </a:p>
      </dgm:t>
    </dgm:pt>
    <dgm:pt modelId="{1A28B28A-5426-463E-BF49-5FB3BFAF197D}" type="parTrans" cxnId="{86CF3662-6207-4F24-91C4-0641B0A39E83}">
      <dgm:prSet/>
      <dgm:spPr/>
      <dgm:t>
        <a:bodyPr/>
        <a:lstStyle/>
        <a:p>
          <a:endParaRPr lang="en-US"/>
        </a:p>
      </dgm:t>
    </dgm:pt>
    <dgm:pt modelId="{2DC04D47-6C85-438A-8434-F0FD2F800904}" type="sibTrans" cxnId="{86CF3662-6207-4F24-91C4-0641B0A39E83}">
      <dgm:prSet/>
      <dgm:spPr/>
      <dgm:t>
        <a:bodyPr/>
        <a:lstStyle/>
        <a:p>
          <a:endParaRPr lang="en-US"/>
        </a:p>
      </dgm:t>
    </dgm:pt>
    <dgm:pt modelId="{F51AA04F-B812-4EB7-AC4D-984431323D7C}">
      <dgm:prSet phldrT="[Text]"/>
      <dgm:spPr>
        <a:solidFill>
          <a:srgbClr val="7C477E"/>
        </a:solidFill>
      </dgm:spPr>
      <dgm:t>
        <a:bodyPr/>
        <a:lstStyle/>
        <a:p>
          <a:r>
            <a:rPr lang="en-US" dirty="0"/>
            <a:t>February</a:t>
          </a:r>
        </a:p>
      </dgm:t>
    </dgm:pt>
    <dgm:pt modelId="{89B47587-C260-4CCA-8CA3-36BE056D1889}" type="parTrans" cxnId="{BDF3AB13-7551-4B4F-A05D-984619E58E27}">
      <dgm:prSet/>
      <dgm:spPr/>
      <dgm:t>
        <a:bodyPr/>
        <a:lstStyle/>
        <a:p>
          <a:endParaRPr lang="en-US"/>
        </a:p>
      </dgm:t>
    </dgm:pt>
    <dgm:pt modelId="{5924E329-6088-466D-8F9A-C733B531F03F}" type="sibTrans" cxnId="{BDF3AB13-7551-4B4F-A05D-984619E58E27}">
      <dgm:prSet/>
      <dgm:spPr/>
      <dgm:t>
        <a:bodyPr/>
        <a:lstStyle/>
        <a:p>
          <a:endParaRPr lang="en-US"/>
        </a:p>
      </dgm:t>
    </dgm:pt>
    <dgm:pt modelId="{EA4621E7-AF09-42A8-8737-FAC3417E50AD}">
      <dgm:prSet phldrT="[Text]"/>
      <dgm:spPr>
        <a:solidFill>
          <a:srgbClr val="007DC3"/>
        </a:solidFill>
      </dgm:spPr>
      <dgm:t>
        <a:bodyPr/>
        <a:lstStyle/>
        <a:p>
          <a:r>
            <a:rPr lang="en-US" dirty="0"/>
            <a:t>May</a:t>
          </a:r>
        </a:p>
      </dgm:t>
    </dgm:pt>
    <dgm:pt modelId="{510AD6B7-863C-46A3-B4C5-3A029C118DE6}" type="parTrans" cxnId="{A1A9DEB5-B7E2-43F8-985D-A5801FAF6248}">
      <dgm:prSet/>
      <dgm:spPr/>
      <dgm:t>
        <a:bodyPr/>
        <a:lstStyle/>
        <a:p>
          <a:endParaRPr lang="en-US"/>
        </a:p>
      </dgm:t>
    </dgm:pt>
    <dgm:pt modelId="{E1A72B17-8D35-4B88-94F2-7AC3F6589AE6}" type="sibTrans" cxnId="{A1A9DEB5-B7E2-43F8-985D-A5801FAF6248}">
      <dgm:prSet/>
      <dgm:spPr/>
      <dgm:t>
        <a:bodyPr/>
        <a:lstStyle/>
        <a:p>
          <a:endParaRPr lang="en-US"/>
        </a:p>
      </dgm:t>
    </dgm:pt>
    <dgm:pt modelId="{50BDDEC8-9D6F-4E4A-8AD7-C16EDF85A414}">
      <dgm:prSet phldrT="[Text]"/>
      <dgm:spPr>
        <a:solidFill>
          <a:srgbClr val="0083A0"/>
        </a:solidFill>
      </dgm:spPr>
      <dgm:t>
        <a:bodyPr/>
        <a:lstStyle/>
        <a:p>
          <a:r>
            <a:rPr lang="en-US" dirty="0"/>
            <a:t>June</a:t>
          </a:r>
        </a:p>
      </dgm:t>
    </dgm:pt>
    <dgm:pt modelId="{4E518DB6-AB1C-48F3-A19A-3F3F2BAC0F0A}" type="parTrans" cxnId="{BA5AA221-F03E-4FDE-A652-861CF60ACD53}">
      <dgm:prSet/>
      <dgm:spPr/>
      <dgm:t>
        <a:bodyPr/>
        <a:lstStyle/>
        <a:p>
          <a:endParaRPr lang="en-US"/>
        </a:p>
      </dgm:t>
    </dgm:pt>
    <dgm:pt modelId="{64AB4B28-A338-4D51-8AFB-5647F5D787DC}" type="sibTrans" cxnId="{BA5AA221-F03E-4FDE-A652-861CF60ACD53}">
      <dgm:prSet/>
      <dgm:spPr/>
      <dgm:t>
        <a:bodyPr/>
        <a:lstStyle/>
        <a:p>
          <a:endParaRPr lang="en-US"/>
        </a:p>
      </dgm:t>
    </dgm:pt>
    <dgm:pt modelId="{F5CF9834-B7CC-4238-B57C-FB68695C4F44}">
      <dgm:prSet phldrT="[Text]"/>
      <dgm:spPr>
        <a:solidFill>
          <a:srgbClr val="5EC5C2"/>
        </a:solidFill>
      </dgm:spPr>
      <dgm:t>
        <a:bodyPr/>
        <a:lstStyle/>
        <a:p>
          <a:r>
            <a:rPr lang="en-US" dirty="0"/>
            <a:t>October</a:t>
          </a:r>
        </a:p>
      </dgm:t>
    </dgm:pt>
    <dgm:pt modelId="{30A2E677-9B1E-444D-9F8E-CD3B24C9D6C5}" type="parTrans" cxnId="{9DAEB543-DE90-4CC6-B7B4-AF19715757ED}">
      <dgm:prSet/>
      <dgm:spPr/>
      <dgm:t>
        <a:bodyPr/>
        <a:lstStyle/>
        <a:p>
          <a:endParaRPr lang="en-US"/>
        </a:p>
      </dgm:t>
    </dgm:pt>
    <dgm:pt modelId="{8EA96A48-3581-440C-AC39-CB2C23106B10}" type="sibTrans" cxnId="{9DAEB543-DE90-4CC6-B7B4-AF19715757ED}">
      <dgm:prSet/>
      <dgm:spPr/>
      <dgm:t>
        <a:bodyPr/>
        <a:lstStyle/>
        <a:p>
          <a:endParaRPr lang="en-US"/>
        </a:p>
      </dgm:t>
    </dgm:pt>
    <dgm:pt modelId="{6DD42099-2ECC-4A65-A9BE-F4C427A3E737}" type="pres">
      <dgm:prSet presAssocID="{95C0C027-39D9-44E2-BC51-31FE8AAE3E82}" presName="Name0" presStyleCnt="0">
        <dgm:presLayoutVars>
          <dgm:dir/>
          <dgm:animLvl val="lvl"/>
          <dgm:resizeHandles val="exact"/>
        </dgm:presLayoutVars>
      </dgm:prSet>
      <dgm:spPr/>
    </dgm:pt>
    <dgm:pt modelId="{5CEF12D0-567E-4846-BAF8-13BE2ED773B3}" type="pres">
      <dgm:prSet presAssocID="{4AA744B2-7464-4D39-BF8C-EAA2A7BF8F3A}" presName="parTxOnly" presStyleLbl="node1" presStyleIdx="0" presStyleCnt="7" custLinFactNeighborX="202" custLinFactNeighborY="1581">
        <dgm:presLayoutVars>
          <dgm:chMax val="0"/>
          <dgm:chPref val="0"/>
          <dgm:bulletEnabled val="1"/>
        </dgm:presLayoutVars>
      </dgm:prSet>
      <dgm:spPr/>
    </dgm:pt>
    <dgm:pt modelId="{B30D53DF-2B3D-4AFA-818E-0ADA6F6C42AA}" type="pres">
      <dgm:prSet presAssocID="{B5720D6B-A67C-4964-9BF7-DC5596960856}" presName="parTxOnlySpace" presStyleCnt="0"/>
      <dgm:spPr/>
    </dgm:pt>
    <dgm:pt modelId="{19B666C5-FEAF-4FE0-8BF0-CA4BAD44CE2A}" type="pres">
      <dgm:prSet presAssocID="{0904E591-9E1A-4A05-B3D9-2D2A69037746}" presName="parTxOnly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8CAF9B8D-0278-4BF0-BA21-9353C6ACC367}" type="pres">
      <dgm:prSet presAssocID="{D21CEE27-CC85-4500-9D2A-13DE9ACB6243}" presName="parTxOnlySpace" presStyleCnt="0"/>
      <dgm:spPr/>
    </dgm:pt>
    <dgm:pt modelId="{ADA1FDA0-F319-47AF-B5EF-436255BBAC23}" type="pres">
      <dgm:prSet presAssocID="{0B9DDD92-4BDB-4DE7-A4F6-FE42AB0C5460}" presName="parTxOnly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C7620599-5BB5-46FE-8D28-09D680B97B98}" type="pres">
      <dgm:prSet presAssocID="{2DC04D47-6C85-438A-8434-F0FD2F800904}" presName="parTxOnlySpace" presStyleCnt="0"/>
      <dgm:spPr/>
    </dgm:pt>
    <dgm:pt modelId="{6339CBA1-05C3-4E7D-8E63-947578EA3CCB}" type="pres">
      <dgm:prSet presAssocID="{F51AA04F-B812-4EB7-AC4D-984431323D7C}" presName="parTxOnly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66176F2F-3DC0-46E4-84F9-B3EC9706DD3E}" type="pres">
      <dgm:prSet presAssocID="{5924E329-6088-466D-8F9A-C733B531F03F}" presName="parTxOnlySpace" presStyleCnt="0"/>
      <dgm:spPr/>
    </dgm:pt>
    <dgm:pt modelId="{C8AF46DF-FEF6-4A6C-B56F-B80A7B7F104E}" type="pres">
      <dgm:prSet presAssocID="{EA4621E7-AF09-42A8-8737-FAC3417E50AD}" presName="parTxOnly" presStyleLbl="node1" presStyleIdx="4" presStyleCnt="7" custLinFactNeighborX="-12649" custLinFactNeighborY="-4835">
        <dgm:presLayoutVars>
          <dgm:chMax val="0"/>
          <dgm:chPref val="0"/>
          <dgm:bulletEnabled val="1"/>
        </dgm:presLayoutVars>
      </dgm:prSet>
      <dgm:spPr/>
    </dgm:pt>
    <dgm:pt modelId="{3F0AA90E-20A7-4137-B253-7F5F2CF09F75}" type="pres">
      <dgm:prSet presAssocID="{E1A72B17-8D35-4B88-94F2-7AC3F6589AE6}" presName="parTxOnlySpace" presStyleCnt="0"/>
      <dgm:spPr/>
    </dgm:pt>
    <dgm:pt modelId="{C5655240-F4F0-4BAF-A384-6C22D426AFCD}" type="pres">
      <dgm:prSet presAssocID="{50BDDEC8-9D6F-4E4A-8AD7-C16EDF85A414}" presName="parTxOnly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D6E77251-30AB-4E31-B223-2C625573C9E7}" type="pres">
      <dgm:prSet presAssocID="{64AB4B28-A338-4D51-8AFB-5647F5D787DC}" presName="parTxOnlySpace" presStyleCnt="0"/>
      <dgm:spPr/>
    </dgm:pt>
    <dgm:pt modelId="{60C10F0E-24FA-4149-A051-237BA2EAE601}" type="pres">
      <dgm:prSet presAssocID="{F5CF9834-B7CC-4238-B57C-FB68695C4F44}" presName="parTxOnly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BDF3AB13-7551-4B4F-A05D-984619E58E27}" srcId="{95C0C027-39D9-44E2-BC51-31FE8AAE3E82}" destId="{F51AA04F-B812-4EB7-AC4D-984431323D7C}" srcOrd="3" destOrd="0" parTransId="{89B47587-C260-4CCA-8CA3-36BE056D1889}" sibTransId="{5924E329-6088-466D-8F9A-C733B531F03F}"/>
    <dgm:cxn modelId="{BA5AA221-F03E-4FDE-A652-861CF60ACD53}" srcId="{95C0C027-39D9-44E2-BC51-31FE8AAE3E82}" destId="{50BDDEC8-9D6F-4E4A-8AD7-C16EDF85A414}" srcOrd="5" destOrd="0" parTransId="{4E518DB6-AB1C-48F3-A19A-3F3F2BAC0F0A}" sibTransId="{64AB4B28-A338-4D51-8AFB-5647F5D787DC}"/>
    <dgm:cxn modelId="{F1A2B827-6F6E-4931-9354-CF867A6EBA30}" type="presOf" srcId="{F51AA04F-B812-4EB7-AC4D-984431323D7C}" destId="{6339CBA1-05C3-4E7D-8E63-947578EA3CCB}" srcOrd="0" destOrd="0" presId="urn:microsoft.com/office/officeart/2005/8/layout/chevron1"/>
    <dgm:cxn modelId="{BD8C4A30-A16D-48A2-A815-3FC7C6299DC3}" type="presOf" srcId="{0B9DDD92-4BDB-4DE7-A4F6-FE42AB0C5460}" destId="{ADA1FDA0-F319-47AF-B5EF-436255BBAC23}" srcOrd="0" destOrd="0" presId="urn:microsoft.com/office/officeart/2005/8/layout/chevron1"/>
    <dgm:cxn modelId="{62A79E41-4B28-4FCF-BE4A-F2B6EC462911}" srcId="{95C0C027-39D9-44E2-BC51-31FE8AAE3E82}" destId="{4AA744B2-7464-4D39-BF8C-EAA2A7BF8F3A}" srcOrd="0" destOrd="0" parTransId="{5941C3F6-9600-42E5-9EA9-81EE26228780}" sibTransId="{B5720D6B-A67C-4964-9BF7-DC5596960856}"/>
    <dgm:cxn modelId="{9DAEB543-DE90-4CC6-B7B4-AF19715757ED}" srcId="{95C0C027-39D9-44E2-BC51-31FE8AAE3E82}" destId="{F5CF9834-B7CC-4238-B57C-FB68695C4F44}" srcOrd="6" destOrd="0" parTransId="{30A2E677-9B1E-444D-9F8E-CD3B24C9D6C5}" sibTransId="{8EA96A48-3581-440C-AC39-CB2C23106B10}"/>
    <dgm:cxn modelId="{BBD7724A-54B8-4E2E-B559-27B27DB5D3FC}" type="presOf" srcId="{0904E591-9E1A-4A05-B3D9-2D2A69037746}" destId="{19B666C5-FEAF-4FE0-8BF0-CA4BAD44CE2A}" srcOrd="0" destOrd="0" presId="urn:microsoft.com/office/officeart/2005/8/layout/chevron1"/>
    <dgm:cxn modelId="{86CF3662-6207-4F24-91C4-0641B0A39E83}" srcId="{95C0C027-39D9-44E2-BC51-31FE8AAE3E82}" destId="{0B9DDD92-4BDB-4DE7-A4F6-FE42AB0C5460}" srcOrd="2" destOrd="0" parTransId="{1A28B28A-5426-463E-BF49-5FB3BFAF197D}" sibTransId="{2DC04D47-6C85-438A-8434-F0FD2F800904}"/>
    <dgm:cxn modelId="{2C998967-9D1C-4037-B20D-4C0847E74588}" type="presOf" srcId="{50BDDEC8-9D6F-4E4A-8AD7-C16EDF85A414}" destId="{C5655240-F4F0-4BAF-A384-6C22D426AFCD}" srcOrd="0" destOrd="0" presId="urn:microsoft.com/office/officeart/2005/8/layout/chevron1"/>
    <dgm:cxn modelId="{62F1B685-732F-4D5C-9BDD-C3CEE58EEA04}" type="presOf" srcId="{95C0C027-39D9-44E2-BC51-31FE8AAE3E82}" destId="{6DD42099-2ECC-4A65-A9BE-F4C427A3E737}" srcOrd="0" destOrd="0" presId="urn:microsoft.com/office/officeart/2005/8/layout/chevron1"/>
    <dgm:cxn modelId="{A1A9DEB5-B7E2-43F8-985D-A5801FAF6248}" srcId="{95C0C027-39D9-44E2-BC51-31FE8AAE3E82}" destId="{EA4621E7-AF09-42A8-8737-FAC3417E50AD}" srcOrd="4" destOrd="0" parTransId="{510AD6B7-863C-46A3-B4C5-3A029C118DE6}" sibTransId="{E1A72B17-8D35-4B88-94F2-7AC3F6589AE6}"/>
    <dgm:cxn modelId="{5369CBD4-E411-4C26-9859-437A2D8C91B6}" type="presOf" srcId="{EA4621E7-AF09-42A8-8737-FAC3417E50AD}" destId="{C8AF46DF-FEF6-4A6C-B56F-B80A7B7F104E}" srcOrd="0" destOrd="0" presId="urn:microsoft.com/office/officeart/2005/8/layout/chevron1"/>
    <dgm:cxn modelId="{B12960E0-BF76-413E-BC08-08013AC7E0FD}" type="presOf" srcId="{4AA744B2-7464-4D39-BF8C-EAA2A7BF8F3A}" destId="{5CEF12D0-567E-4846-BAF8-13BE2ED773B3}" srcOrd="0" destOrd="0" presId="urn:microsoft.com/office/officeart/2005/8/layout/chevron1"/>
    <dgm:cxn modelId="{0CB036EC-D264-415A-9B2C-B6F0475BED05}" type="presOf" srcId="{F5CF9834-B7CC-4238-B57C-FB68695C4F44}" destId="{60C10F0E-24FA-4149-A051-237BA2EAE601}" srcOrd="0" destOrd="0" presId="urn:microsoft.com/office/officeart/2005/8/layout/chevron1"/>
    <dgm:cxn modelId="{668322F6-0749-44A7-8C5A-82F3731BCE1C}" srcId="{95C0C027-39D9-44E2-BC51-31FE8AAE3E82}" destId="{0904E591-9E1A-4A05-B3D9-2D2A69037746}" srcOrd="1" destOrd="0" parTransId="{957ADA0C-F593-48EC-A81A-FD3622C4F8D1}" sibTransId="{D21CEE27-CC85-4500-9D2A-13DE9ACB6243}"/>
    <dgm:cxn modelId="{468CC151-484E-43FA-A8FC-424F58D3171A}" type="presParOf" srcId="{6DD42099-2ECC-4A65-A9BE-F4C427A3E737}" destId="{5CEF12D0-567E-4846-BAF8-13BE2ED773B3}" srcOrd="0" destOrd="0" presId="urn:microsoft.com/office/officeart/2005/8/layout/chevron1"/>
    <dgm:cxn modelId="{DC4043D8-2D3A-4A1A-B8BD-0AF60E4F35C4}" type="presParOf" srcId="{6DD42099-2ECC-4A65-A9BE-F4C427A3E737}" destId="{B30D53DF-2B3D-4AFA-818E-0ADA6F6C42AA}" srcOrd="1" destOrd="0" presId="urn:microsoft.com/office/officeart/2005/8/layout/chevron1"/>
    <dgm:cxn modelId="{6B3AB645-37ED-40E0-99AE-B4F56185A538}" type="presParOf" srcId="{6DD42099-2ECC-4A65-A9BE-F4C427A3E737}" destId="{19B666C5-FEAF-4FE0-8BF0-CA4BAD44CE2A}" srcOrd="2" destOrd="0" presId="urn:microsoft.com/office/officeart/2005/8/layout/chevron1"/>
    <dgm:cxn modelId="{EEAA888D-12C9-489A-99C5-F6D6E583E719}" type="presParOf" srcId="{6DD42099-2ECC-4A65-A9BE-F4C427A3E737}" destId="{8CAF9B8D-0278-4BF0-BA21-9353C6ACC367}" srcOrd="3" destOrd="0" presId="urn:microsoft.com/office/officeart/2005/8/layout/chevron1"/>
    <dgm:cxn modelId="{07A9BC29-AABF-4287-9BED-81BF31F25C6D}" type="presParOf" srcId="{6DD42099-2ECC-4A65-A9BE-F4C427A3E737}" destId="{ADA1FDA0-F319-47AF-B5EF-436255BBAC23}" srcOrd="4" destOrd="0" presId="urn:microsoft.com/office/officeart/2005/8/layout/chevron1"/>
    <dgm:cxn modelId="{6B71CB10-8096-4491-83D6-802FFF377757}" type="presParOf" srcId="{6DD42099-2ECC-4A65-A9BE-F4C427A3E737}" destId="{C7620599-5BB5-46FE-8D28-09D680B97B98}" srcOrd="5" destOrd="0" presId="urn:microsoft.com/office/officeart/2005/8/layout/chevron1"/>
    <dgm:cxn modelId="{E18CFDAE-4AFE-43BD-99EB-27189A1C31B3}" type="presParOf" srcId="{6DD42099-2ECC-4A65-A9BE-F4C427A3E737}" destId="{6339CBA1-05C3-4E7D-8E63-947578EA3CCB}" srcOrd="6" destOrd="0" presId="urn:microsoft.com/office/officeart/2005/8/layout/chevron1"/>
    <dgm:cxn modelId="{898A17D0-8C4D-4D7D-A156-EA9FF6C273F1}" type="presParOf" srcId="{6DD42099-2ECC-4A65-A9BE-F4C427A3E737}" destId="{66176F2F-3DC0-46E4-84F9-B3EC9706DD3E}" srcOrd="7" destOrd="0" presId="urn:microsoft.com/office/officeart/2005/8/layout/chevron1"/>
    <dgm:cxn modelId="{84164FE6-4F4B-483E-A6BE-E94093056959}" type="presParOf" srcId="{6DD42099-2ECC-4A65-A9BE-F4C427A3E737}" destId="{C8AF46DF-FEF6-4A6C-B56F-B80A7B7F104E}" srcOrd="8" destOrd="0" presId="urn:microsoft.com/office/officeart/2005/8/layout/chevron1"/>
    <dgm:cxn modelId="{A73C7C52-9237-4CF7-A972-17638BE4FB71}" type="presParOf" srcId="{6DD42099-2ECC-4A65-A9BE-F4C427A3E737}" destId="{3F0AA90E-20A7-4137-B253-7F5F2CF09F75}" srcOrd="9" destOrd="0" presId="urn:microsoft.com/office/officeart/2005/8/layout/chevron1"/>
    <dgm:cxn modelId="{FCA5CB82-7B34-4075-B5DA-A96106D49873}" type="presParOf" srcId="{6DD42099-2ECC-4A65-A9BE-F4C427A3E737}" destId="{C5655240-F4F0-4BAF-A384-6C22D426AFCD}" srcOrd="10" destOrd="0" presId="urn:microsoft.com/office/officeart/2005/8/layout/chevron1"/>
    <dgm:cxn modelId="{466D8DE4-D219-4842-AB7D-2045099C1F25}" type="presParOf" srcId="{6DD42099-2ECC-4A65-A9BE-F4C427A3E737}" destId="{D6E77251-30AB-4E31-B223-2C625573C9E7}" srcOrd="11" destOrd="0" presId="urn:microsoft.com/office/officeart/2005/8/layout/chevron1"/>
    <dgm:cxn modelId="{B8C675CB-FD22-4CDD-93DC-45553499FD2E}" type="presParOf" srcId="{6DD42099-2ECC-4A65-A9BE-F4C427A3E737}" destId="{60C10F0E-24FA-4149-A051-237BA2EAE601}" srcOrd="1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4ABF1A-5659-4D20-A114-4CD2A1E92A2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A9C5DA0-3361-40AA-B902-E3A563AD1AFF}" type="parTrans" cxnId="{6E0EEB88-6294-4038-8B3D-04E17C2E42E6}">
      <dgm:prSet/>
      <dgm:spPr/>
      <dgm:t>
        <a:bodyPr/>
        <a:lstStyle/>
        <a:p>
          <a:endParaRPr lang="en-US"/>
        </a:p>
      </dgm:t>
    </dgm:pt>
    <dgm:pt modelId="{D1A26A7A-3E22-402E-BABF-65341916AD33}" type="sibTrans" cxnId="{6E0EEB88-6294-4038-8B3D-04E17C2E42E6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DE57C085-7208-498A-862B-51310B106C38}">
      <dgm:prSet phldrT="[Text]"/>
      <dgm:spPr>
        <a:solidFill>
          <a:srgbClr val="6699FF"/>
        </a:solidFill>
      </dgm:spPr>
      <dgm:t>
        <a:bodyPr/>
        <a:lstStyle/>
        <a:p>
          <a:r>
            <a:rPr lang="en-US" dirty="0"/>
            <a:t>Expectations </a:t>
          </a:r>
        </a:p>
      </dgm:t>
    </dgm:pt>
    <dgm:pt modelId="{B8885DB4-5F12-4D2A-85B1-0AF6CFF6702D}" type="parTrans" cxnId="{BAE0D793-278E-44DF-82EA-C6BAA8F830A5}">
      <dgm:prSet/>
      <dgm:spPr/>
      <dgm:t>
        <a:bodyPr/>
        <a:lstStyle/>
        <a:p>
          <a:endParaRPr lang="en-US"/>
        </a:p>
      </dgm:t>
    </dgm:pt>
    <dgm:pt modelId="{F750BE49-328F-4A28-A9FE-7A64702CB826}" type="sibTrans" cxnId="{BAE0D793-278E-44DF-82EA-C6BAA8F830A5}">
      <dgm:prSet/>
      <dgm:spPr>
        <a:solidFill>
          <a:srgbClr val="6699FF"/>
        </a:solidFill>
      </dgm:spPr>
      <dgm:t>
        <a:bodyPr/>
        <a:lstStyle/>
        <a:p>
          <a:endParaRPr lang="en-US"/>
        </a:p>
      </dgm:t>
    </dgm:pt>
    <dgm:pt modelId="{D1095FB8-49C6-421F-A7FA-1019E58CE4BC}">
      <dgm:prSet phldrT="[Text]"/>
      <dgm:spPr>
        <a:solidFill>
          <a:srgbClr val="00FFCC"/>
        </a:solidFill>
      </dgm:spPr>
      <dgm:t>
        <a:bodyPr/>
        <a:lstStyle/>
        <a:p>
          <a:r>
            <a:rPr lang="en-US" dirty="0"/>
            <a:t>Define Success</a:t>
          </a:r>
        </a:p>
      </dgm:t>
    </dgm:pt>
    <dgm:pt modelId="{F6A7D133-E3D7-4804-B9B4-8F96908A7142}" type="parTrans" cxnId="{D0F23833-C94D-4E83-B5DE-4D18E563A7F4}">
      <dgm:prSet/>
      <dgm:spPr/>
      <dgm:t>
        <a:bodyPr/>
        <a:lstStyle/>
        <a:p>
          <a:endParaRPr lang="en-US"/>
        </a:p>
      </dgm:t>
    </dgm:pt>
    <dgm:pt modelId="{1A340D35-9BD0-499E-A798-3CEA9004DE68}" type="sibTrans" cxnId="{D0F23833-C94D-4E83-B5DE-4D18E563A7F4}">
      <dgm:prSet/>
      <dgm:spPr>
        <a:solidFill>
          <a:srgbClr val="00FFCC"/>
        </a:solidFill>
      </dgm:spPr>
      <dgm:t>
        <a:bodyPr/>
        <a:lstStyle/>
        <a:p>
          <a:endParaRPr lang="en-US"/>
        </a:p>
      </dgm:t>
    </dgm:pt>
    <dgm:pt modelId="{4A1888C4-F8CB-4331-8BF1-8A8C49A5EE53}">
      <dgm:prSet phldrT="[Text]"/>
      <dgm:spPr>
        <a:solidFill>
          <a:srgbClr val="FF33CC"/>
        </a:solidFill>
      </dgm:spPr>
      <dgm:t>
        <a:bodyPr/>
        <a:lstStyle/>
        <a:p>
          <a:r>
            <a:rPr lang="en-US" dirty="0"/>
            <a:t>Next Meeting</a:t>
          </a:r>
        </a:p>
      </dgm:t>
    </dgm:pt>
    <dgm:pt modelId="{30EBF1F4-594A-4FBF-9288-C6EBA328ED04}" type="parTrans" cxnId="{B038210C-35B9-4949-9C64-8002C3284642}">
      <dgm:prSet/>
      <dgm:spPr/>
      <dgm:t>
        <a:bodyPr/>
        <a:lstStyle/>
        <a:p>
          <a:endParaRPr lang="en-US"/>
        </a:p>
      </dgm:t>
    </dgm:pt>
    <dgm:pt modelId="{ECCF37BC-12F4-40D6-B550-B7746264863B}" type="sibTrans" cxnId="{B038210C-35B9-4949-9C64-8002C3284642}">
      <dgm:prSet/>
      <dgm:spPr/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  <dgm:pt modelId="{41BBB14D-8908-4C81-8800-211828762083}" type="pres">
      <dgm:prSet presAssocID="{524ABF1A-5659-4D20-A114-4CD2A1E92A22}" presName="node" presStyleLbl="node1" presStyleIdx="0" presStyleCnt="4" custLinFactNeighborX="-40110" custLinFactNeighborY="-508">
        <dgm:presLayoutVars>
          <dgm:bulletEnabled val="1"/>
        </dgm:presLayoutVars>
      </dgm:prSet>
      <dgm:spPr/>
    </dgm:pt>
    <dgm:pt modelId="{5CCCF619-CC09-46B3-B1DE-F3CFC6EFF084}" type="pres">
      <dgm:prSet presAssocID="{D1A26A7A-3E22-402E-BABF-65341916AD33}" presName="sibTrans" presStyleLbl="sibTrans2D1" presStyleIdx="0" presStyleCnt="3"/>
      <dgm:spPr/>
    </dgm:pt>
    <dgm:pt modelId="{161A1C35-BBAB-4FBF-A6B3-4A29865599DD}" type="pres">
      <dgm:prSet presAssocID="{D1A26A7A-3E22-402E-BABF-65341916AD33}" presName="connectorText" presStyleLbl="sibTrans2D1" presStyleIdx="0" presStyleCnt="3"/>
      <dgm:spPr/>
    </dgm:pt>
    <dgm:pt modelId="{BF152915-27B4-4132-9141-2CC0069E7FDC}" type="pres">
      <dgm:prSet presAssocID="{DE57C085-7208-498A-862B-51310B106C38}" presName="node" presStyleLbl="node1" presStyleIdx="1" presStyleCnt="4">
        <dgm:presLayoutVars>
          <dgm:bulletEnabled val="1"/>
        </dgm:presLayoutVars>
      </dgm:prSet>
      <dgm:spPr/>
    </dgm:pt>
    <dgm:pt modelId="{042F081A-B440-4AD0-9F53-887EE4C410BB}" type="pres">
      <dgm:prSet presAssocID="{F750BE49-328F-4A28-A9FE-7A64702CB826}" presName="sibTrans" presStyleLbl="sibTrans2D1" presStyleIdx="1" presStyleCnt="3"/>
      <dgm:spPr/>
    </dgm:pt>
    <dgm:pt modelId="{7FC262DB-D9CF-4C16-AE27-E9B13449E4A2}" type="pres">
      <dgm:prSet presAssocID="{F750BE49-328F-4A28-A9FE-7A64702CB826}" presName="connectorText" presStyleLbl="sibTrans2D1" presStyleIdx="1" presStyleCnt="3"/>
      <dgm:spPr/>
    </dgm:pt>
    <dgm:pt modelId="{2ACF4C2D-685F-4CD5-8D43-96369276EB05}" type="pres">
      <dgm:prSet presAssocID="{D1095FB8-49C6-421F-A7FA-1019E58CE4BC}" presName="node" presStyleLbl="node1" presStyleIdx="2" presStyleCnt="4">
        <dgm:presLayoutVars>
          <dgm:bulletEnabled val="1"/>
        </dgm:presLayoutVars>
      </dgm:prSet>
      <dgm:spPr/>
    </dgm:pt>
    <dgm:pt modelId="{8683513D-AF89-4765-9D08-B2D16DF6D55C}" type="pres">
      <dgm:prSet presAssocID="{1A340D35-9BD0-499E-A798-3CEA9004DE68}" presName="sibTrans" presStyleLbl="sibTrans2D1" presStyleIdx="2" presStyleCnt="3"/>
      <dgm:spPr/>
    </dgm:pt>
    <dgm:pt modelId="{5A4B3353-BD7C-4D1A-9DE0-FD8EDFF86C90}" type="pres">
      <dgm:prSet presAssocID="{1A340D35-9BD0-499E-A798-3CEA9004DE68}" presName="connectorText" presStyleLbl="sibTrans2D1" presStyleIdx="2" presStyleCnt="3"/>
      <dgm:spPr/>
    </dgm:pt>
    <dgm:pt modelId="{76C4D306-710D-42CC-AA58-9A456A953838}" type="pres">
      <dgm:prSet presAssocID="{4A1888C4-F8CB-4331-8BF1-8A8C49A5EE53}" presName="node" presStyleLbl="node1" presStyleIdx="3" presStyleCnt="4">
        <dgm:presLayoutVars>
          <dgm:bulletEnabled val="1"/>
        </dgm:presLayoutVars>
      </dgm:prSet>
      <dgm:spPr/>
    </dgm:pt>
  </dgm:ptLst>
  <dgm:cxnLst>
    <dgm:cxn modelId="{35246504-5834-4F34-9086-E6E29F5D1B85}" type="presOf" srcId="{DE57C085-7208-498A-862B-51310B106C38}" destId="{BF152915-27B4-4132-9141-2CC0069E7FDC}" srcOrd="0" destOrd="0" presId="urn:microsoft.com/office/officeart/2005/8/layout/process1"/>
    <dgm:cxn modelId="{0C755A0A-EE9A-4337-8146-F76485321F5B}" type="presOf" srcId="{1A340D35-9BD0-499E-A798-3CEA9004DE68}" destId="{5A4B3353-BD7C-4D1A-9DE0-FD8EDFF86C90}" srcOrd="1" destOrd="0" presId="urn:microsoft.com/office/officeart/2005/8/layout/process1"/>
    <dgm:cxn modelId="{D82B370B-7B59-412E-9A2C-3C82CE61E162}" type="presOf" srcId="{D1A26A7A-3E22-402E-BABF-65341916AD33}" destId="{161A1C35-BBAB-4FBF-A6B3-4A29865599DD}" srcOrd="1" destOrd="0" presId="urn:microsoft.com/office/officeart/2005/8/layout/process1"/>
    <dgm:cxn modelId="{B038210C-35B9-4949-9C64-8002C3284642}" srcId="{165ADDA4-8573-43B3-BCD0-DC4C4057D0ED}" destId="{4A1888C4-F8CB-4331-8BF1-8A8C49A5EE53}" srcOrd="3" destOrd="0" parTransId="{30EBF1F4-594A-4FBF-9288-C6EBA328ED04}" sibTransId="{ECCF37BC-12F4-40D6-B550-B7746264863B}"/>
    <dgm:cxn modelId="{3AAB0D0F-28B3-4B6D-90DD-E1E3E6034102}" type="presOf" srcId="{F750BE49-328F-4A28-A9FE-7A64702CB826}" destId="{7FC262DB-D9CF-4C16-AE27-E9B13449E4A2}" srcOrd="1" destOrd="0" presId="urn:microsoft.com/office/officeart/2005/8/layout/process1"/>
    <dgm:cxn modelId="{6D11DF1A-246F-4FBF-B70D-A96A5E10CBBC}" type="presOf" srcId="{524ABF1A-5659-4D20-A114-4CD2A1E92A22}" destId="{41BBB14D-8908-4C81-8800-211828762083}" srcOrd="0" destOrd="0" presId="urn:microsoft.com/office/officeart/2005/8/layout/process1"/>
    <dgm:cxn modelId="{D0F23833-C94D-4E83-B5DE-4D18E563A7F4}" srcId="{165ADDA4-8573-43B3-BCD0-DC4C4057D0ED}" destId="{D1095FB8-49C6-421F-A7FA-1019E58CE4BC}" srcOrd="2" destOrd="0" parTransId="{F6A7D133-E3D7-4804-B9B4-8F96908A7142}" sibTransId="{1A340D35-9BD0-499E-A798-3CEA9004DE68}"/>
    <dgm:cxn modelId="{B2938056-CBB1-433F-AE78-CB5992E56B32}" type="presOf" srcId="{4A1888C4-F8CB-4331-8BF1-8A8C49A5EE53}" destId="{76C4D306-710D-42CC-AA58-9A456A953838}" srcOrd="0" destOrd="0" presId="urn:microsoft.com/office/officeart/2005/8/layout/process1"/>
    <dgm:cxn modelId="{66A6ED5C-E597-4439-8EF0-F3D99239C6FB}" type="presOf" srcId="{1A340D35-9BD0-499E-A798-3CEA9004DE68}" destId="{8683513D-AF89-4765-9D08-B2D16DF6D55C}" srcOrd="0" destOrd="0" presId="urn:microsoft.com/office/officeart/2005/8/layout/process1"/>
    <dgm:cxn modelId="{DB393D6D-542C-4B23-A4A3-3A1103FD63B7}" type="presOf" srcId="{165ADDA4-8573-43B3-BCD0-DC4C4057D0ED}" destId="{9507D6EE-DBF9-46FE-9E95-396841AD5E54}" srcOrd="0" destOrd="0" presId="urn:microsoft.com/office/officeart/2005/8/layout/process1"/>
    <dgm:cxn modelId="{B364FE86-0724-4876-A9D6-023865FB61DC}" type="presOf" srcId="{F750BE49-328F-4A28-A9FE-7A64702CB826}" destId="{042F081A-B440-4AD0-9F53-887EE4C410BB}" srcOrd="0" destOrd="0" presId="urn:microsoft.com/office/officeart/2005/8/layout/process1"/>
    <dgm:cxn modelId="{6E0EEB88-6294-4038-8B3D-04E17C2E42E6}" srcId="{165ADDA4-8573-43B3-BCD0-DC4C4057D0ED}" destId="{524ABF1A-5659-4D20-A114-4CD2A1E92A22}" srcOrd="0" destOrd="0" parTransId="{AA9C5DA0-3361-40AA-B902-E3A563AD1AFF}" sibTransId="{D1A26A7A-3E22-402E-BABF-65341916AD33}"/>
    <dgm:cxn modelId="{BAE0D793-278E-44DF-82EA-C6BAA8F830A5}" srcId="{165ADDA4-8573-43B3-BCD0-DC4C4057D0ED}" destId="{DE57C085-7208-498A-862B-51310B106C38}" srcOrd="1" destOrd="0" parTransId="{B8885DB4-5F12-4D2A-85B1-0AF6CFF6702D}" sibTransId="{F750BE49-328F-4A28-A9FE-7A64702CB826}"/>
    <dgm:cxn modelId="{83542198-933D-4C07-8EAD-3E807C7F18B6}" type="presOf" srcId="{D1095FB8-49C6-421F-A7FA-1019E58CE4BC}" destId="{2ACF4C2D-685F-4CD5-8D43-96369276EB05}" srcOrd="0" destOrd="0" presId="urn:microsoft.com/office/officeart/2005/8/layout/process1"/>
    <dgm:cxn modelId="{2CA065F1-BCA9-4549-97C3-FC204535BD79}" type="presOf" srcId="{D1A26A7A-3E22-402E-BABF-65341916AD33}" destId="{5CCCF619-CC09-46B3-B1DE-F3CFC6EFF084}" srcOrd="0" destOrd="0" presId="urn:microsoft.com/office/officeart/2005/8/layout/process1"/>
    <dgm:cxn modelId="{E6EA72C7-DD83-45C5-9288-8CF0997FCB17}" type="presParOf" srcId="{9507D6EE-DBF9-46FE-9E95-396841AD5E54}" destId="{41BBB14D-8908-4C81-8800-211828762083}" srcOrd="0" destOrd="0" presId="urn:microsoft.com/office/officeart/2005/8/layout/process1"/>
    <dgm:cxn modelId="{C36C4D0B-F678-477A-9CAB-03C80B3EDD6F}" type="presParOf" srcId="{9507D6EE-DBF9-46FE-9E95-396841AD5E54}" destId="{5CCCF619-CC09-46B3-B1DE-F3CFC6EFF084}" srcOrd="1" destOrd="0" presId="urn:microsoft.com/office/officeart/2005/8/layout/process1"/>
    <dgm:cxn modelId="{F6E188AE-90BC-4838-9E1B-2FBA69542B25}" type="presParOf" srcId="{5CCCF619-CC09-46B3-B1DE-F3CFC6EFF084}" destId="{161A1C35-BBAB-4FBF-A6B3-4A29865599DD}" srcOrd="0" destOrd="0" presId="urn:microsoft.com/office/officeart/2005/8/layout/process1"/>
    <dgm:cxn modelId="{9C9B2885-54D4-41C9-92A2-10156380D541}" type="presParOf" srcId="{9507D6EE-DBF9-46FE-9E95-396841AD5E54}" destId="{BF152915-27B4-4132-9141-2CC0069E7FDC}" srcOrd="2" destOrd="0" presId="urn:microsoft.com/office/officeart/2005/8/layout/process1"/>
    <dgm:cxn modelId="{E80A28E0-4754-4828-ACB2-20DAE662A04D}" type="presParOf" srcId="{9507D6EE-DBF9-46FE-9E95-396841AD5E54}" destId="{042F081A-B440-4AD0-9F53-887EE4C410BB}" srcOrd="3" destOrd="0" presId="urn:microsoft.com/office/officeart/2005/8/layout/process1"/>
    <dgm:cxn modelId="{B86D2841-76DB-41ED-B85C-C751FB79B80F}" type="presParOf" srcId="{042F081A-B440-4AD0-9F53-887EE4C410BB}" destId="{7FC262DB-D9CF-4C16-AE27-E9B13449E4A2}" srcOrd="0" destOrd="0" presId="urn:microsoft.com/office/officeart/2005/8/layout/process1"/>
    <dgm:cxn modelId="{47B3E380-178E-4383-BB57-162A5BC0F56E}" type="presParOf" srcId="{9507D6EE-DBF9-46FE-9E95-396841AD5E54}" destId="{2ACF4C2D-685F-4CD5-8D43-96369276EB05}" srcOrd="4" destOrd="0" presId="urn:microsoft.com/office/officeart/2005/8/layout/process1"/>
    <dgm:cxn modelId="{41F0C594-CF7B-438D-A758-91EAFEF8D36A}" type="presParOf" srcId="{9507D6EE-DBF9-46FE-9E95-396841AD5E54}" destId="{8683513D-AF89-4765-9D08-B2D16DF6D55C}" srcOrd="5" destOrd="0" presId="urn:microsoft.com/office/officeart/2005/8/layout/process1"/>
    <dgm:cxn modelId="{5276BEC8-40D3-4C34-BBF9-557164B1C9FE}" type="presParOf" srcId="{8683513D-AF89-4765-9D08-B2D16DF6D55C}" destId="{5A4B3353-BD7C-4D1A-9DE0-FD8EDFF86C90}" srcOrd="0" destOrd="0" presId="urn:microsoft.com/office/officeart/2005/8/layout/process1"/>
    <dgm:cxn modelId="{18EEDA26-ADA2-4F79-98C9-4C98735A6097}" type="presParOf" srcId="{9507D6EE-DBF9-46FE-9E95-396841AD5E54}" destId="{76C4D306-710D-42CC-AA58-9A456A95383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</dgm:ptLst>
  <dgm:cxnLst>
    <dgm:cxn modelId="{DB393D6D-542C-4B23-A4A3-3A1103FD63B7}" type="presOf" srcId="{165ADDA4-8573-43B3-BCD0-DC4C4057D0ED}" destId="{9507D6EE-DBF9-46FE-9E95-396841AD5E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</dgm:ptLst>
  <dgm:cxnLst>
    <dgm:cxn modelId="{DB393D6D-542C-4B23-A4A3-3A1103FD63B7}" type="presOf" srcId="{165ADDA4-8573-43B3-BCD0-DC4C4057D0ED}" destId="{9507D6EE-DBF9-46FE-9E95-396841AD5E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</dgm:ptLst>
  <dgm:cxnLst>
    <dgm:cxn modelId="{DB393D6D-542C-4B23-A4A3-3A1103FD63B7}" type="presOf" srcId="{165ADDA4-8573-43B3-BCD0-DC4C4057D0ED}" destId="{9507D6EE-DBF9-46FE-9E95-396841AD5E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4ABF1A-5659-4D20-A114-4CD2A1E92A2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A9C5DA0-3361-40AA-B902-E3A563AD1AFF}" type="parTrans" cxnId="{6E0EEB88-6294-4038-8B3D-04E17C2E42E6}">
      <dgm:prSet/>
      <dgm:spPr/>
      <dgm:t>
        <a:bodyPr/>
        <a:lstStyle/>
        <a:p>
          <a:endParaRPr lang="en-US"/>
        </a:p>
      </dgm:t>
    </dgm:pt>
    <dgm:pt modelId="{D1A26A7A-3E22-402E-BABF-65341916AD33}" type="sibTrans" cxnId="{6E0EEB88-6294-4038-8B3D-04E17C2E42E6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  <dgm:pt modelId="{41BBB14D-8908-4C81-8800-211828762083}" type="pres">
      <dgm:prSet presAssocID="{524ABF1A-5659-4D20-A114-4CD2A1E92A22}" presName="node" presStyleLbl="node1" presStyleIdx="0" presStyleCnt="1">
        <dgm:presLayoutVars>
          <dgm:bulletEnabled val="1"/>
        </dgm:presLayoutVars>
      </dgm:prSet>
      <dgm:spPr/>
    </dgm:pt>
  </dgm:ptLst>
  <dgm:cxnLst>
    <dgm:cxn modelId="{6D11DF1A-246F-4FBF-B70D-A96A5E10CBBC}" type="presOf" srcId="{524ABF1A-5659-4D20-A114-4CD2A1E92A22}" destId="{41BBB14D-8908-4C81-8800-211828762083}" srcOrd="0" destOrd="0" presId="urn:microsoft.com/office/officeart/2005/8/layout/process1"/>
    <dgm:cxn modelId="{DB393D6D-542C-4B23-A4A3-3A1103FD63B7}" type="presOf" srcId="{165ADDA4-8573-43B3-BCD0-DC4C4057D0ED}" destId="{9507D6EE-DBF9-46FE-9E95-396841AD5E54}" srcOrd="0" destOrd="0" presId="urn:microsoft.com/office/officeart/2005/8/layout/process1"/>
    <dgm:cxn modelId="{6E0EEB88-6294-4038-8B3D-04E17C2E42E6}" srcId="{165ADDA4-8573-43B3-BCD0-DC4C4057D0ED}" destId="{524ABF1A-5659-4D20-A114-4CD2A1E92A22}" srcOrd="0" destOrd="0" parTransId="{AA9C5DA0-3361-40AA-B902-E3A563AD1AFF}" sibTransId="{D1A26A7A-3E22-402E-BABF-65341916AD33}"/>
    <dgm:cxn modelId="{E6EA72C7-DD83-45C5-9288-8CF0997FCB17}" type="presParOf" srcId="{9507D6EE-DBF9-46FE-9E95-396841AD5E54}" destId="{41BBB14D-8908-4C81-8800-211828762083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</dgm:ptLst>
  <dgm:cxnLst>
    <dgm:cxn modelId="{DB393D6D-542C-4B23-A4A3-3A1103FD63B7}" type="presOf" srcId="{165ADDA4-8573-43B3-BCD0-DC4C4057D0ED}" destId="{9507D6EE-DBF9-46FE-9E95-396841AD5E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4ABF1A-5659-4D20-A114-4CD2A1E92A2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A9C5DA0-3361-40AA-B902-E3A563AD1AFF}" type="parTrans" cxnId="{6E0EEB88-6294-4038-8B3D-04E17C2E42E6}">
      <dgm:prSet/>
      <dgm:spPr/>
      <dgm:t>
        <a:bodyPr/>
        <a:lstStyle/>
        <a:p>
          <a:endParaRPr lang="en-US"/>
        </a:p>
      </dgm:t>
    </dgm:pt>
    <dgm:pt modelId="{D1A26A7A-3E22-402E-BABF-65341916AD33}" type="sibTrans" cxnId="{6E0EEB88-6294-4038-8B3D-04E17C2E42E6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DE57C085-7208-498A-862B-51310B106C38}">
      <dgm:prSet phldrT="[Text]"/>
      <dgm:spPr>
        <a:solidFill>
          <a:srgbClr val="6699FF"/>
        </a:solidFill>
      </dgm:spPr>
      <dgm:t>
        <a:bodyPr/>
        <a:lstStyle/>
        <a:p>
          <a:r>
            <a:rPr lang="en-US" dirty="0"/>
            <a:t>Expectations </a:t>
          </a:r>
        </a:p>
      </dgm:t>
    </dgm:pt>
    <dgm:pt modelId="{B8885DB4-5F12-4D2A-85B1-0AF6CFF6702D}" type="parTrans" cxnId="{BAE0D793-278E-44DF-82EA-C6BAA8F830A5}">
      <dgm:prSet/>
      <dgm:spPr/>
      <dgm:t>
        <a:bodyPr/>
        <a:lstStyle/>
        <a:p>
          <a:endParaRPr lang="en-US"/>
        </a:p>
      </dgm:t>
    </dgm:pt>
    <dgm:pt modelId="{F750BE49-328F-4A28-A9FE-7A64702CB826}" type="sibTrans" cxnId="{BAE0D793-278E-44DF-82EA-C6BAA8F830A5}">
      <dgm:prSet/>
      <dgm:spPr/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  <dgm:pt modelId="{41BBB14D-8908-4C81-8800-211828762083}" type="pres">
      <dgm:prSet presAssocID="{524ABF1A-5659-4D20-A114-4CD2A1E92A22}" presName="node" presStyleLbl="node1" presStyleIdx="0" presStyleCnt="2">
        <dgm:presLayoutVars>
          <dgm:bulletEnabled val="1"/>
        </dgm:presLayoutVars>
      </dgm:prSet>
      <dgm:spPr/>
    </dgm:pt>
    <dgm:pt modelId="{5CCCF619-CC09-46B3-B1DE-F3CFC6EFF084}" type="pres">
      <dgm:prSet presAssocID="{D1A26A7A-3E22-402E-BABF-65341916AD33}" presName="sibTrans" presStyleLbl="sibTrans2D1" presStyleIdx="0" presStyleCnt="1"/>
      <dgm:spPr/>
    </dgm:pt>
    <dgm:pt modelId="{161A1C35-BBAB-4FBF-A6B3-4A29865599DD}" type="pres">
      <dgm:prSet presAssocID="{D1A26A7A-3E22-402E-BABF-65341916AD33}" presName="connectorText" presStyleLbl="sibTrans2D1" presStyleIdx="0" presStyleCnt="1"/>
      <dgm:spPr/>
    </dgm:pt>
    <dgm:pt modelId="{BF152915-27B4-4132-9141-2CC0069E7FDC}" type="pres">
      <dgm:prSet presAssocID="{DE57C085-7208-498A-862B-51310B106C38}" presName="node" presStyleLbl="node1" presStyleIdx="1" presStyleCnt="2">
        <dgm:presLayoutVars>
          <dgm:bulletEnabled val="1"/>
        </dgm:presLayoutVars>
      </dgm:prSet>
      <dgm:spPr/>
    </dgm:pt>
  </dgm:ptLst>
  <dgm:cxnLst>
    <dgm:cxn modelId="{35246504-5834-4F34-9086-E6E29F5D1B85}" type="presOf" srcId="{DE57C085-7208-498A-862B-51310B106C38}" destId="{BF152915-27B4-4132-9141-2CC0069E7FDC}" srcOrd="0" destOrd="0" presId="urn:microsoft.com/office/officeart/2005/8/layout/process1"/>
    <dgm:cxn modelId="{D82B370B-7B59-412E-9A2C-3C82CE61E162}" type="presOf" srcId="{D1A26A7A-3E22-402E-BABF-65341916AD33}" destId="{161A1C35-BBAB-4FBF-A6B3-4A29865599DD}" srcOrd="1" destOrd="0" presId="urn:microsoft.com/office/officeart/2005/8/layout/process1"/>
    <dgm:cxn modelId="{6D11DF1A-246F-4FBF-B70D-A96A5E10CBBC}" type="presOf" srcId="{524ABF1A-5659-4D20-A114-4CD2A1E92A22}" destId="{41BBB14D-8908-4C81-8800-211828762083}" srcOrd="0" destOrd="0" presId="urn:microsoft.com/office/officeart/2005/8/layout/process1"/>
    <dgm:cxn modelId="{DB393D6D-542C-4B23-A4A3-3A1103FD63B7}" type="presOf" srcId="{165ADDA4-8573-43B3-BCD0-DC4C4057D0ED}" destId="{9507D6EE-DBF9-46FE-9E95-396841AD5E54}" srcOrd="0" destOrd="0" presId="urn:microsoft.com/office/officeart/2005/8/layout/process1"/>
    <dgm:cxn modelId="{6E0EEB88-6294-4038-8B3D-04E17C2E42E6}" srcId="{165ADDA4-8573-43B3-BCD0-DC4C4057D0ED}" destId="{524ABF1A-5659-4D20-A114-4CD2A1E92A22}" srcOrd="0" destOrd="0" parTransId="{AA9C5DA0-3361-40AA-B902-E3A563AD1AFF}" sibTransId="{D1A26A7A-3E22-402E-BABF-65341916AD33}"/>
    <dgm:cxn modelId="{BAE0D793-278E-44DF-82EA-C6BAA8F830A5}" srcId="{165ADDA4-8573-43B3-BCD0-DC4C4057D0ED}" destId="{DE57C085-7208-498A-862B-51310B106C38}" srcOrd="1" destOrd="0" parTransId="{B8885DB4-5F12-4D2A-85B1-0AF6CFF6702D}" sibTransId="{F750BE49-328F-4A28-A9FE-7A64702CB826}"/>
    <dgm:cxn modelId="{2CA065F1-BCA9-4549-97C3-FC204535BD79}" type="presOf" srcId="{D1A26A7A-3E22-402E-BABF-65341916AD33}" destId="{5CCCF619-CC09-46B3-B1DE-F3CFC6EFF084}" srcOrd="0" destOrd="0" presId="urn:microsoft.com/office/officeart/2005/8/layout/process1"/>
    <dgm:cxn modelId="{E6EA72C7-DD83-45C5-9288-8CF0997FCB17}" type="presParOf" srcId="{9507D6EE-DBF9-46FE-9E95-396841AD5E54}" destId="{41BBB14D-8908-4C81-8800-211828762083}" srcOrd="0" destOrd="0" presId="urn:microsoft.com/office/officeart/2005/8/layout/process1"/>
    <dgm:cxn modelId="{C36C4D0B-F678-477A-9CAB-03C80B3EDD6F}" type="presParOf" srcId="{9507D6EE-DBF9-46FE-9E95-396841AD5E54}" destId="{5CCCF619-CC09-46B3-B1DE-F3CFC6EFF084}" srcOrd="1" destOrd="0" presId="urn:microsoft.com/office/officeart/2005/8/layout/process1"/>
    <dgm:cxn modelId="{F6E188AE-90BC-4838-9E1B-2FBA69542B25}" type="presParOf" srcId="{5CCCF619-CC09-46B3-B1DE-F3CFC6EFF084}" destId="{161A1C35-BBAB-4FBF-A6B3-4A29865599DD}" srcOrd="0" destOrd="0" presId="urn:microsoft.com/office/officeart/2005/8/layout/process1"/>
    <dgm:cxn modelId="{9C9B2885-54D4-41C9-92A2-10156380D541}" type="presParOf" srcId="{9507D6EE-DBF9-46FE-9E95-396841AD5E54}" destId="{BF152915-27B4-4132-9141-2CC0069E7FD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</dgm:ptLst>
  <dgm:cxnLst>
    <dgm:cxn modelId="{DB393D6D-542C-4B23-A4A3-3A1103FD63B7}" type="presOf" srcId="{165ADDA4-8573-43B3-BCD0-DC4C4057D0ED}" destId="{9507D6EE-DBF9-46FE-9E95-396841AD5E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24ABF1A-5659-4D20-A114-4CD2A1E92A2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Introduction</a:t>
          </a:r>
        </a:p>
      </dgm:t>
    </dgm:pt>
    <dgm:pt modelId="{AA9C5DA0-3361-40AA-B902-E3A563AD1AFF}" type="parTrans" cxnId="{6E0EEB88-6294-4038-8B3D-04E17C2E42E6}">
      <dgm:prSet/>
      <dgm:spPr/>
      <dgm:t>
        <a:bodyPr/>
        <a:lstStyle/>
        <a:p>
          <a:endParaRPr lang="en-US"/>
        </a:p>
      </dgm:t>
    </dgm:pt>
    <dgm:pt modelId="{D1A26A7A-3E22-402E-BABF-65341916AD33}" type="sibTrans" cxnId="{6E0EEB88-6294-4038-8B3D-04E17C2E42E6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DE57C085-7208-498A-862B-51310B106C38}">
      <dgm:prSet phldrT="[Text]"/>
      <dgm:spPr>
        <a:solidFill>
          <a:srgbClr val="6699FF"/>
        </a:solidFill>
      </dgm:spPr>
      <dgm:t>
        <a:bodyPr/>
        <a:lstStyle/>
        <a:p>
          <a:r>
            <a:rPr lang="en-US" dirty="0"/>
            <a:t>Expectations </a:t>
          </a:r>
        </a:p>
      </dgm:t>
    </dgm:pt>
    <dgm:pt modelId="{B8885DB4-5F12-4D2A-85B1-0AF6CFF6702D}" type="parTrans" cxnId="{BAE0D793-278E-44DF-82EA-C6BAA8F830A5}">
      <dgm:prSet/>
      <dgm:spPr/>
      <dgm:t>
        <a:bodyPr/>
        <a:lstStyle/>
        <a:p>
          <a:endParaRPr lang="en-US"/>
        </a:p>
      </dgm:t>
    </dgm:pt>
    <dgm:pt modelId="{F750BE49-328F-4A28-A9FE-7A64702CB826}" type="sibTrans" cxnId="{BAE0D793-278E-44DF-82EA-C6BAA8F830A5}">
      <dgm:prSet/>
      <dgm:spPr>
        <a:solidFill>
          <a:srgbClr val="6699FF"/>
        </a:solidFill>
      </dgm:spPr>
      <dgm:t>
        <a:bodyPr/>
        <a:lstStyle/>
        <a:p>
          <a:endParaRPr lang="en-US"/>
        </a:p>
      </dgm:t>
    </dgm:pt>
    <dgm:pt modelId="{C27ECFF1-5777-466F-AE34-48018D67FBEB}">
      <dgm:prSet phldrT="[Text]"/>
      <dgm:spPr>
        <a:solidFill>
          <a:srgbClr val="00FFCC"/>
        </a:solidFill>
      </dgm:spPr>
      <dgm:t>
        <a:bodyPr/>
        <a:lstStyle/>
        <a:p>
          <a:r>
            <a:rPr lang="en-US" dirty="0"/>
            <a:t>Define </a:t>
          </a:r>
        </a:p>
        <a:p>
          <a:r>
            <a:rPr lang="en-US" dirty="0"/>
            <a:t>Success</a:t>
          </a:r>
        </a:p>
      </dgm:t>
    </dgm:pt>
    <dgm:pt modelId="{B0FE4DDD-BD9D-4D52-8BD8-8252F93D6D66}" type="parTrans" cxnId="{4F44E89E-AE15-4CEC-A2E7-7479B0521F09}">
      <dgm:prSet/>
      <dgm:spPr/>
      <dgm:t>
        <a:bodyPr/>
        <a:lstStyle/>
        <a:p>
          <a:endParaRPr lang="en-IE"/>
        </a:p>
      </dgm:t>
    </dgm:pt>
    <dgm:pt modelId="{2477AD2D-23C3-4EF2-A24E-4725FAFB59DA}" type="sibTrans" cxnId="{4F44E89E-AE15-4CEC-A2E7-7479B0521F09}">
      <dgm:prSet/>
      <dgm:spPr/>
      <dgm:t>
        <a:bodyPr/>
        <a:lstStyle/>
        <a:p>
          <a:endParaRPr lang="en-IE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  <dgm:pt modelId="{41BBB14D-8908-4C81-8800-211828762083}" type="pres">
      <dgm:prSet presAssocID="{524ABF1A-5659-4D20-A114-4CD2A1E92A22}" presName="node" presStyleLbl="node1" presStyleIdx="0" presStyleCnt="3">
        <dgm:presLayoutVars>
          <dgm:bulletEnabled val="1"/>
        </dgm:presLayoutVars>
      </dgm:prSet>
      <dgm:spPr/>
    </dgm:pt>
    <dgm:pt modelId="{5CCCF619-CC09-46B3-B1DE-F3CFC6EFF084}" type="pres">
      <dgm:prSet presAssocID="{D1A26A7A-3E22-402E-BABF-65341916AD33}" presName="sibTrans" presStyleLbl="sibTrans2D1" presStyleIdx="0" presStyleCnt="2"/>
      <dgm:spPr/>
    </dgm:pt>
    <dgm:pt modelId="{161A1C35-BBAB-4FBF-A6B3-4A29865599DD}" type="pres">
      <dgm:prSet presAssocID="{D1A26A7A-3E22-402E-BABF-65341916AD33}" presName="connectorText" presStyleLbl="sibTrans2D1" presStyleIdx="0" presStyleCnt="2"/>
      <dgm:spPr/>
    </dgm:pt>
    <dgm:pt modelId="{BF152915-27B4-4132-9141-2CC0069E7FDC}" type="pres">
      <dgm:prSet presAssocID="{DE57C085-7208-498A-862B-51310B106C38}" presName="node" presStyleLbl="node1" presStyleIdx="1" presStyleCnt="3">
        <dgm:presLayoutVars>
          <dgm:bulletEnabled val="1"/>
        </dgm:presLayoutVars>
      </dgm:prSet>
      <dgm:spPr/>
    </dgm:pt>
    <dgm:pt modelId="{ED722CD8-7B16-48BC-9D40-330720A6919B}" type="pres">
      <dgm:prSet presAssocID="{F750BE49-328F-4A28-A9FE-7A64702CB826}" presName="sibTrans" presStyleLbl="sibTrans2D1" presStyleIdx="1" presStyleCnt="2"/>
      <dgm:spPr/>
    </dgm:pt>
    <dgm:pt modelId="{D12A503E-D262-4C32-B9FB-10415C1865C3}" type="pres">
      <dgm:prSet presAssocID="{F750BE49-328F-4A28-A9FE-7A64702CB826}" presName="connectorText" presStyleLbl="sibTrans2D1" presStyleIdx="1" presStyleCnt="2"/>
      <dgm:spPr/>
    </dgm:pt>
    <dgm:pt modelId="{E2C1314F-9FA6-4656-A02F-41C29D46A652}" type="pres">
      <dgm:prSet presAssocID="{C27ECFF1-5777-466F-AE34-48018D67FBEB}" presName="node" presStyleLbl="node1" presStyleIdx="2" presStyleCnt="3">
        <dgm:presLayoutVars>
          <dgm:bulletEnabled val="1"/>
        </dgm:presLayoutVars>
      </dgm:prSet>
      <dgm:spPr/>
    </dgm:pt>
  </dgm:ptLst>
  <dgm:cxnLst>
    <dgm:cxn modelId="{35246504-5834-4F34-9086-E6E29F5D1B85}" type="presOf" srcId="{DE57C085-7208-498A-862B-51310B106C38}" destId="{BF152915-27B4-4132-9141-2CC0069E7FDC}" srcOrd="0" destOrd="0" presId="urn:microsoft.com/office/officeart/2005/8/layout/process1"/>
    <dgm:cxn modelId="{D82B370B-7B59-412E-9A2C-3C82CE61E162}" type="presOf" srcId="{D1A26A7A-3E22-402E-BABF-65341916AD33}" destId="{161A1C35-BBAB-4FBF-A6B3-4A29865599DD}" srcOrd="1" destOrd="0" presId="urn:microsoft.com/office/officeart/2005/8/layout/process1"/>
    <dgm:cxn modelId="{6D11DF1A-246F-4FBF-B70D-A96A5E10CBBC}" type="presOf" srcId="{524ABF1A-5659-4D20-A114-4CD2A1E92A22}" destId="{41BBB14D-8908-4C81-8800-211828762083}" srcOrd="0" destOrd="0" presId="urn:microsoft.com/office/officeart/2005/8/layout/process1"/>
    <dgm:cxn modelId="{B2F3FE61-ED38-4AB1-A7F5-B8DF51011E78}" type="presOf" srcId="{F750BE49-328F-4A28-A9FE-7A64702CB826}" destId="{D12A503E-D262-4C32-B9FB-10415C1865C3}" srcOrd="1" destOrd="0" presId="urn:microsoft.com/office/officeart/2005/8/layout/process1"/>
    <dgm:cxn modelId="{DB393D6D-542C-4B23-A4A3-3A1103FD63B7}" type="presOf" srcId="{165ADDA4-8573-43B3-BCD0-DC4C4057D0ED}" destId="{9507D6EE-DBF9-46FE-9E95-396841AD5E54}" srcOrd="0" destOrd="0" presId="urn:microsoft.com/office/officeart/2005/8/layout/process1"/>
    <dgm:cxn modelId="{6E0EEB88-6294-4038-8B3D-04E17C2E42E6}" srcId="{165ADDA4-8573-43B3-BCD0-DC4C4057D0ED}" destId="{524ABF1A-5659-4D20-A114-4CD2A1E92A22}" srcOrd="0" destOrd="0" parTransId="{AA9C5DA0-3361-40AA-B902-E3A563AD1AFF}" sibTransId="{D1A26A7A-3E22-402E-BABF-65341916AD33}"/>
    <dgm:cxn modelId="{BAE0D793-278E-44DF-82EA-C6BAA8F830A5}" srcId="{165ADDA4-8573-43B3-BCD0-DC4C4057D0ED}" destId="{DE57C085-7208-498A-862B-51310B106C38}" srcOrd="1" destOrd="0" parTransId="{B8885DB4-5F12-4D2A-85B1-0AF6CFF6702D}" sibTransId="{F750BE49-328F-4A28-A9FE-7A64702CB826}"/>
    <dgm:cxn modelId="{4F44E89E-AE15-4CEC-A2E7-7479B0521F09}" srcId="{165ADDA4-8573-43B3-BCD0-DC4C4057D0ED}" destId="{C27ECFF1-5777-466F-AE34-48018D67FBEB}" srcOrd="2" destOrd="0" parTransId="{B0FE4DDD-BD9D-4D52-8BD8-8252F93D6D66}" sibTransId="{2477AD2D-23C3-4EF2-A24E-4725FAFB59DA}"/>
    <dgm:cxn modelId="{D11EEE9F-CCE0-4BE8-8343-4E242A1AEB36}" type="presOf" srcId="{C27ECFF1-5777-466F-AE34-48018D67FBEB}" destId="{E2C1314F-9FA6-4656-A02F-41C29D46A652}" srcOrd="0" destOrd="0" presId="urn:microsoft.com/office/officeart/2005/8/layout/process1"/>
    <dgm:cxn modelId="{99B5F6BB-EFC6-4FE3-ACD4-13C0993C7455}" type="presOf" srcId="{F750BE49-328F-4A28-A9FE-7A64702CB826}" destId="{ED722CD8-7B16-48BC-9D40-330720A6919B}" srcOrd="0" destOrd="0" presId="urn:microsoft.com/office/officeart/2005/8/layout/process1"/>
    <dgm:cxn modelId="{2CA065F1-BCA9-4549-97C3-FC204535BD79}" type="presOf" srcId="{D1A26A7A-3E22-402E-BABF-65341916AD33}" destId="{5CCCF619-CC09-46B3-B1DE-F3CFC6EFF084}" srcOrd="0" destOrd="0" presId="urn:microsoft.com/office/officeart/2005/8/layout/process1"/>
    <dgm:cxn modelId="{E6EA72C7-DD83-45C5-9288-8CF0997FCB17}" type="presParOf" srcId="{9507D6EE-DBF9-46FE-9E95-396841AD5E54}" destId="{41BBB14D-8908-4C81-8800-211828762083}" srcOrd="0" destOrd="0" presId="urn:microsoft.com/office/officeart/2005/8/layout/process1"/>
    <dgm:cxn modelId="{C36C4D0B-F678-477A-9CAB-03C80B3EDD6F}" type="presParOf" srcId="{9507D6EE-DBF9-46FE-9E95-396841AD5E54}" destId="{5CCCF619-CC09-46B3-B1DE-F3CFC6EFF084}" srcOrd="1" destOrd="0" presId="urn:microsoft.com/office/officeart/2005/8/layout/process1"/>
    <dgm:cxn modelId="{F6E188AE-90BC-4838-9E1B-2FBA69542B25}" type="presParOf" srcId="{5CCCF619-CC09-46B3-B1DE-F3CFC6EFF084}" destId="{161A1C35-BBAB-4FBF-A6B3-4A29865599DD}" srcOrd="0" destOrd="0" presId="urn:microsoft.com/office/officeart/2005/8/layout/process1"/>
    <dgm:cxn modelId="{9C9B2885-54D4-41C9-92A2-10156380D541}" type="presParOf" srcId="{9507D6EE-DBF9-46FE-9E95-396841AD5E54}" destId="{BF152915-27B4-4132-9141-2CC0069E7FDC}" srcOrd="2" destOrd="0" presId="urn:microsoft.com/office/officeart/2005/8/layout/process1"/>
    <dgm:cxn modelId="{F91397FF-D266-4DCD-B99D-BDF5205FF47B}" type="presParOf" srcId="{9507D6EE-DBF9-46FE-9E95-396841AD5E54}" destId="{ED722CD8-7B16-48BC-9D40-330720A6919B}" srcOrd="3" destOrd="0" presId="urn:microsoft.com/office/officeart/2005/8/layout/process1"/>
    <dgm:cxn modelId="{73DE8A81-F0C5-4442-99A0-42326B0B033A}" type="presParOf" srcId="{ED722CD8-7B16-48BC-9D40-330720A6919B}" destId="{D12A503E-D262-4C32-B9FB-10415C1865C3}" srcOrd="0" destOrd="0" presId="urn:microsoft.com/office/officeart/2005/8/layout/process1"/>
    <dgm:cxn modelId="{906902CD-82C0-4F7C-B209-13CEE8DA0185}" type="presParOf" srcId="{9507D6EE-DBF9-46FE-9E95-396841AD5E54}" destId="{E2C1314F-9FA6-4656-A02F-41C29D46A65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5ADDA4-8573-43B3-BCD0-DC4C4057D0ED}" type="doc">
      <dgm:prSet loTypeId="urn:microsoft.com/office/officeart/2005/8/layout/process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7D6EE-DBF9-46FE-9E95-396841AD5E54}" type="pres">
      <dgm:prSet presAssocID="{165ADDA4-8573-43B3-BCD0-DC4C4057D0ED}" presName="Name0" presStyleCnt="0">
        <dgm:presLayoutVars>
          <dgm:dir/>
          <dgm:resizeHandles val="exact"/>
        </dgm:presLayoutVars>
      </dgm:prSet>
      <dgm:spPr/>
    </dgm:pt>
  </dgm:ptLst>
  <dgm:cxnLst>
    <dgm:cxn modelId="{DB393D6D-542C-4B23-A4A3-3A1103FD63B7}" type="presOf" srcId="{165ADDA4-8573-43B3-BCD0-DC4C4057D0ED}" destId="{9507D6EE-DBF9-46FE-9E95-396841AD5E54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F12D0-567E-4846-BAF8-13BE2ED773B3}">
      <dsp:nvSpPr>
        <dsp:cNvPr id="0" name=""/>
        <dsp:cNvSpPr/>
      </dsp:nvSpPr>
      <dsp:spPr>
        <a:xfrm>
          <a:off x="331" y="1857447"/>
          <a:ext cx="1643062" cy="657225"/>
        </a:xfrm>
        <a:prstGeom prst="chevron">
          <a:avLst/>
        </a:prstGeom>
        <a:solidFill>
          <a:srgbClr val="008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November</a:t>
          </a:r>
        </a:p>
      </dsp:txBody>
      <dsp:txXfrm>
        <a:off x="328944" y="1857447"/>
        <a:ext cx="985837" cy="657225"/>
      </dsp:txXfrm>
    </dsp:sp>
    <dsp:sp modelId="{19B666C5-FEAF-4FE0-8BF0-CA4BAD44CE2A}">
      <dsp:nvSpPr>
        <dsp:cNvPr id="0" name=""/>
        <dsp:cNvSpPr/>
      </dsp:nvSpPr>
      <dsp:spPr>
        <a:xfrm>
          <a:off x="1478756" y="1847056"/>
          <a:ext cx="1643062" cy="657225"/>
        </a:xfrm>
        <a:prstGeom prst="chevron">
          <a:avLst/>
        </a:prstGeom>
        <a:solidFill>
          <a:srgbClr val="5EC5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December </a:t>
          </a:r>
        </a:p>
      </dsp:txBody>
      <dsp:txXfrm>
        <a:off x="1807369" y="1847056"/>
        <a:ext cx="985837" cy="657225"/>
      </dsp:txXfrm>
    </dsp:sp>
    <dsp:sp modelId="{ADA1FDA0-F319-47AF-B5EF-436255BBAC23}">
      <dsp:nvSpPr>
        <dsp:cNvPr id="0" name=""/>
        <dsp:cNvSpPr/>
      </dsp:nvSpPr>
      <dsp:spPr>
        <a:xfrm>
          <a:off x="2957512" y="1847056"/>
          <a:ext cx="1643062" cy="657225"/>
        </a:xfrm>
        <a:prstGeom prst="chevron">
          <a:avLst/>
        </a:prstGeom>
        <a:solidFill>
          <a:srgbClr val="09506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January</a:t>
          </a:r>
        </a:p>
      </dsp:txBody>
      <dsp:txXfrm>
        <a:off x="3286125" y="1847056"/>
        <a:ext cx="985837" cy="657225"/>
      </dsp:txXfrm>
    </dsp:sp>
    <dsp:sp modelId="{6339CBA1-05C3-4E7D-8E63-947578EA3CCB}">
      <dsp:nvSpPr>
        <dsp:cNvPr id="0" name=""/>
        <dsp:cNvSpPr/>
      </dsp:nvSpPr>
      <dsp:spPr>
        <a:xfrm>
          <a:off x="4436268" y="1847056"/>
          <a:ext cx="1643062" cy="657225"/>
        </a:xfrm>
        <a:prstGeom prst="chevron">
          <a:avLst/>
        </a:prstGeom>
        <a:solidFill>
          <a:srgbClr val="7C47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February</a:t>
          </a:r>
        </a:p>
      </dsp:txBody>
      <dsp:txXfrm>
        <a:off x="4764881" y="1847056"/>
        <a:ext cx="985837" cy="657225"/>
      </dsp:txXfrm>
    </dsp:sp>
    <dsp:sp modelId="{C8AF46DF-FEF6-4A6C-B56F-B80A7B7F104E}">
      <dsp:nvSpPr>
        <dsp:cNvPr id="0" name=""/>
        <dsp:cNvSpPr/>
      </dsp:nvSpPr>
      <dsp:spPr>
        <a:xfrm>
          <a:off x="5894241" y="1815279"/>
          <a:ext cx="1643062" cy="657225"/>
        </a:xfrm>
        <a:prstGeom prst="chevron">
          <a:avLst/>
        </a:prstGeom>
        <a:solidFill>
          <a:srgbClr val="007D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May</a:t>
          </a:r>
        </a:p>
      </dsp:txBody>
      <dsp:txXfrm>
        <a:off x="6222854" y="1815279"/>
        <a:ext cx="985837" cy="657225"/>
      </dsp:txXfrm>
    </dsp:sp>
    <dsp:sp modelId="{C5655240-F4F0-4BAF-A384-6C22D426AFCD}">
      <dsp:nvSpPr>
        <dsp:cNvPr id="0" name=""/>
        <dsp:cNvSpPr/>
      </dsp:nvSpPr>
      <dsp:spPr>
        <a:xfrm>
          <a:off x="7393781" y="1847056"/>
          <a:ext cx="1643062" cy="657225"/>
        </a:xfrm>
        <a:prstGeom prst="chevron">
          <a:avLst/>
        </a:prstGeom>
        <a:solidFill>
          <a:srgbClr val="008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June</a:t>
          </a:r>
        </a:p>
      </dsp:txBody>
      <dsp:txXfrm>
        <a:off x="7722394" y="1847056"/>
        <a:ext cx="985837" cy="657225"/>
      </dsp:txXfrm>
    </dsp:sp>
    <dsp:sp modelId="{60C10F0E-24FA-4149-A051-237BA2EAE601}">
      <dsp:nvSpPr>
        <dsp:cNvPr id="0" name=""/>
        <dsp:cNvSpPr/>
      </dsp:nvSpPr>
      <dsp:spPr>
        <a:xfrm>
          <a:off x="8872537" y="1847056"/>
          <a:ext cx="1643062" cy="657225"/>
        </a:xfrm>
        <a:prstGeom prst="chevron">
          <a:avLst/>
        </a:prstGeom>
        <a:solidFill>
          <a:srgbClr val="5EC5C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October</a:t>
          </a:r>
        </a:p>
      </dsp:txBody>
      <dsp:txXfrm>
        <a:off x="9201150" y="1847056"/>
        <a:ext cx="985837" cy="65722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BB14D-8908-4C81-8800-211828762083}">
      <dsp:nvSpPr>
        <dsp:cNvPr id="0" name=""/>
        <dsp:cNvSpPr/>
      </dsp:nvSpPr>
      <dsp:spPr>
        <a:xfrm>
          <a:off x="0" y="476224"/>
          <a:ext cx="1889599" cy="1133759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Introduction</a:t>
          </a:r>
        </a:p>
      </dsp:txBody>
      <dsp:txXfrm>
        <a:off x="33207" y="509431"/>
        <a:ext cx="1823185" cy="1067345"/>
      </dsp:txXfrm>
    </dsp:sp>
    <dsp:sp modelId="{5CCCF619-CC09-46B3-B1DE-F3CFC6EFF084}">
      <dsp:nvSpPr>
        <dsp:cNvPr id="0" name=""/>
        <dsp:cNvSpPr/>
      </dsp:nvSpPr>
      <dsp:spPr>
        <a:xfrm rot="7472">
          <a:off x="2079639" y="811698"/>
          <a:ext cx="402886" cy="46862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079639" y="905291"/>
        <a:ext cx="282020" cy="281172"/>
      </dsp:txXfrm>
    </dsp:sp>
    <dsp:sp modelId="{BF152915-27B4-4132-9141-2CC0069E7FDC}">
      <dsp:nvSpPr>
        <dsp:cNvPr id="0" name=""/>
        <dsp:cNvSpPr/>
      </dsp:nvSpPr>
      <dsp:spPr>
        <a:xfrm>
          <a:off x="2649761" y="481984"/>
          <a:ext cx="1889599" cy="1133759"/>
        </a:xfrm>
        <a:prstGeom prst="roundRect">
          <a:avLst>
            <a:gd name="adj" fmla="val 10000"/>
          </a:avLst>
        </a:prstGeom>
        <a:solidFill>
          <a:srgbClr val="66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Expectations </a:t>
          </a:r>
        </a:p>
      </dsp:txBody>
      <dsp:txXfrm>
        <a:off x="2682968" y="515191"/>
        <a:ext cx="1823185" cy="1067345"/>
      </dsp:txXfrm>
    </dsp:sp>
    <dsp:sp modelId="{042F081A-B440-4AD0-9F53-887EE4C410BB}">
      <dsp:nvSpPr>
        <dsp:cNvPr id="0" name=""/>
        <dsp:cNvSpPr/>
      </dsp:nvSpPr>
      <dsp:spPr>
        <a:xfrm>
          <a:off x="4728321" y="814553"/>
          <a:ext cx="400595" cy="468620"/>
        </a:xfrm>
        <a:prstGeom prst="rightArrow">
          <a:avLst>
            <a:gd name="adj1" fmla="val 60000"/>
            <a:gd name="adj2" fmla="val 50000"/>
          </a:avLst>
        </a:prstGeom>
        <a:solidFill>
          <a:srgbClr val="66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728321" y="908277"/>
        <a:ext cx="280417" cy="281172"/>
      </dsp:txXfrm>
    </dsp:sp>
    <dsp:sp modelId="{2ACF4C2D-685F-4CD5-8D43-96369276EB05}">
      <dsp:nvSpPr>
        <dsp:cNvPr id="0" name=""/>
        <dsp:cNvSpPr/>
      </dsp:nvSpPr>
      <dsp:spPr>
        <a:xfrm>
          <a:off x="5295200" y="481984"/>
          <a:ext cx="1889599" cy="1133759"/>
        </a:xfrm>
        <a:prstGeom prst="roundRect">
          <a:avLst>
            <a:gd name="adj" fmla="val 10000"/>
          </a:avLst>
        </a:prstGeom>
        <a:solidFill>
          <a:srgbClr val="00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Define Success</a:t>
          </a:r>
        </a:p>
      </dsp:txBody>
      <dsp:txXfrm>
        <a:off x="5328407" y="515191"/>
        <a:ext cx="1823185" cy="1067345"/>
      </dsp:txXfrm>
    </dsp:sp>
    <dsp:sp modelId="{8683513D-AF89-4765-9D08-B2D16DF6D55C}">
      <dsp:nvSpPr>
        <dsp:cNvPr id="0" name=""/>
        <dsp:cNvSpPr/>
      </dsp:nvSpPr>
      <dsp:spPr>
        <a:xfrm>
          <a:off x="7373760" y="814553"/>
          <a:ext cx="400595" cy="468620"/>
        </a:xfrm>
        <a:prstGeom prst="rightArrow">
          <a:avLst>
            <a:gd name="adj1" fmla="val 60000"/>
            <a:gd name="adj2" fmla="val 50000"/>
          </a:avLst>
        </a:prstGeom>
        <a:solidFill>
          <a:srgbClr val="00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7373760" y="908277"/>
        <a:ext cx="280417" cy="281172"/>
      </dsp:txXfrm>
    </dsp:sp>
    <dsp:sp modelId="{76C4D306-710D-42CC-AA58-9A456A953838}">
      <dsp:nvSpPr>
        <dsp:cNvPr id="0" name=""/>
        <dsp:cNvSpPr/>
      </dsp:nvSpPr>
      <dsp:spPr>
        <a:xfrm>
          <a:off x="7940640" y="481984"/>
          <a:ext cx="1889599" cy="1133759"/>
        </a:xfrm>
        <a:prstGeom prst="roundRect">
          <a:avLst>
            <a:gd name="adj" fmla="val 10000"/>
          </a:avLst>
        </a:prstGeom>
        <a:solidFill>
          <a:srgbClr val="FF33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Next Meeting</a:t>
          </a:r>
        </a:p>
      </dsp:txBody>
      <dsp:txXfrm>
        <a:off x="7973847" y="515191"/>
        <a:ext cx="1823185" cy="10673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BB14D-8908-4C81-8800-211828762083}">
      <dsp:nvSpPr>
        <dsp:cNvPr id="0" name=""/>
        <dsp:cNvSpPr/>
      </dsp:nvSpPr>
      <dsp:spPr>
        <a:xfrm>
          <a:off x="1490" y="0"/>
          <a:ext cx="3050200" cy="1616856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Introduction</a:t>
          </a:r>
        </a:p>
      </dsp:txBody>
      <dsp:txXfrm>
        <a:off x="48846" y="47356"/>
        <a:ext cx="2955488" cy="1522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BB14D-8908-4C81-8800-211828762083}">
      <dsp:nvSpPr>
        <dsp:cNvPr id="0" name=""/>
        <dsp:cNvSpPr/>
      </dsp:nvSpPr>
      <dsp:spPr>
        <a:xfrm>
          <a:off x="1140" y="78714"/>
          <a:ext cx="2432379" cy="145942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Introduction</a:t>
          </a:r>
        </a:p>
      </dsp:txBody>
      <dsp:txXfrm>
        <a:off x="43885" y="121459"/>
        <a:ext cx="2346889" cy="1373937"/>
      </dsp:txXfrm>
    </dsp:sp>
    <dsp:sp modelId="{5CCCF619-CC09-46B3-B1DE-F3CFC6EFF084}">
      <dsp:nvSpPr>
        <dsp:cNvPr id="0" name=""/>
        <dsp:cNvSpPr/>
      </dsp:nvSpPr>
      <dsp:spPr>
        <a:xfrm>
          <a:off x="2676758" y="506812"/>
          <a:ext cx="515664" cy="603230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2676758" y="627458"/>
        <a:ext cx="360965" cy="361938"/>
      </dsp:txXfrm>
    </dsp:sp>
    <dsp:sp modelId="{BF152915-27B4-4132-9141-2CC0069E7FDC}">
      <dsp:nvSpPr>
        <dsp:cNvPr id="0" name=""/>
        <dsp:cNvSpPr/>
      </dsp:nvSpPr>
      <dsp:spPr>
        <a:xfrm>
          <a:off x="3406471" y="78714"/>
          <a:ext cx="2432379" cy="1459427"/>
        </a:xfrm>
        <a:prstGeom prst="roundRect">
          <a:avLst>
            <a:gd name="adj" fmla="val 10000"/>
          </a:avLst>
        </a:prstGeom>
        <a:solidFill>
          <a:srgbClr val="66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Expectations </a:t>
          </a:r>
        </a:p>
      </dsp:txBody>
      <dsp:txXfrm>
        <a:off x="3449216" y="121459"/>
        <a:ext cx="2346889" cy="1373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BB14D-8908-4C81-8800-211828762083}">
      <dsp:nvSpPr>
        <dsp:cNvPr id="0" name=""/>
        <dsp:cNvSpPr/>
      </dsp:nvSpPr>
      <dsp:spPr>
        <a:xfrm>
          <a:off x="7273" y="156280"/>
          <a:ext cx="2173824" cy="1304294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Introduction</a:t>
          </a:r>
        </a:p>
      </dsp:txBody>
      <dsp:txXfrm>
        <a:off x="45474" y="194481"/>
        <a:ext cx="2097422" cy="1227892"/>
      </dsp:txXfrm>
    </dsp:sp>
    <dsp:sp modelId="{5CCCF619-CC09-46B3-B1DE-F3CFC6EFF084}">
      <dsp:nvSpPr>
        <dsp:cNvPr id="0" name=""/>
        <dsp:cNvSpPr/>
      </dsp:nvSpPr>
      <dsp:spPr>
        <a:xfrm>
          <a:off x="2398479" y="538873"/>
          <a:ext cx="460850" cy="53910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2398479" y="646695"/>
        <a:ext cx="322595" cy="323464"/>
      </dsp:txXfrm>
    </dsp:sp>
    <dsp:sp modelId="{BF152915-27B4-4132-9141-2CC0069E7FDC}">
      <dsp:nvSpPr>
        <dsp:cNvPr id="0" name=""/>
        <dsp:cNvSpPr/>
      </dsp:nvSpPr>
      <dsp:spPr>
        <a:xfrm>
          <a:off x="3050627" y="156280"/>
          <a:ext cx="2173824" cy="1304294"/>
        </a:xfrm>
        <a:prstGeom prst="roundRect">
          <a:avLst>
            <a:gd name="adj" fmla="val 10000"/>
          </a:avLst>
        </a:prstGeom>
        <a:solidFill>
          <a:srgbClr val="6699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Expectations </a:t>
          </a:r>
        </a:p>
      </dsp:txBody>
      <dsp:txXfrm>
        <a:off x="3088828" y="194481"/>
        <a:ext cx="2097422" cy="1227892"/>
      </dsp:txXfrm>
    </dsp:sp>
    <dsp:sp modelId="{ED722CD8-7B16-48BC-9D40-330720A6919B}">
      <dsp:nvSpPr>
        <dsp:cNvPr id="0" name=""/>
        <dsp:cNvSpPr/>
      </dsp:nvSpPr>
      <dsp:spPr>
        <a:xfrm>
          <a:off x="5441834" y="538873"/>
          <a:ext cx="460850" cy="539108"/>
        </a:xfrm>
        <a:prstGeom prst="rightArrow">
          <a:avLst>
            <a:gd name="adj1" fmla="val 60000"/>
            <a:gd name="adj2" fmla="val 50000"/>
          </a:avLst>
        </a:prstGeom>
        <a:solidFill>
          <a:srgbClr val="66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441834" y="646695"/>
        <a:ext cx="322595" cy="323464"/>
      </dsp:txXfrm>
    </dsp:sp>
    <dsp:sp modelId="{E2C1314F-9FA6-4656-A02F-41C29D46A652}">
      <dsp:nvSpPr>
        <dsp:cNvPr id="0" name=""/>
        <dsp:cNvSpPr/>
      </dsp:nvSpPr>
      <dsp:spPr>
        <a:xfrm>
          <a:off x="6093981" y="156280"/>
          <a:ext cx="2173824" cy="1304294"/>
        </a:xfrm>
        <a:prstGeom prst="roundRect">
          <a:avLst>
            <a:gd name="adj" fmla="val 10000"/>
          </a:avLst>
        </a:prstGeom>
        <a:solidFill>
          <a:srgbClr val="00FFCC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Define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Success</a:t>
          </a:r>
        </a:p>
      </dsp:txBody>
      <dsp:txXfrm>
        <a:off x="6132182" y="194481"/>
        <a:ext cx="2097422" cy="12278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DB5C-6245-4BE0-BE87-D60BA7120319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2BEB8-91B1-465C-B6B7-C94054607E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915773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51593-8CAF-479A-AE33-C3A805AD4FC8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IE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IE"/>
              <a:t> 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EB908-C727-4A97-86BC-CA8EE5A482F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303707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8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0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8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0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2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4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8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0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2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4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8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0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2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4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6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8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0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2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6.xml"/></Relationships>
</file>

<file path=ppt/notesSlides/_rels/notesSlide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07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185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590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5521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0077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9311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9561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1805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1143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3617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350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1214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9877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6880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63824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7462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2045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14793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4523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2776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389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402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42603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20269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56284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843384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17748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7523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885F9-33FF-C210-A10B-F9C4A1A43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19EA21-BF54-6C82-E111-D441DE458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A2AC61-BA02-37E4-C346-E9A3D5B6E2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F606B102-4BAC-D438-C301-6B36C043FF50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B2642-CB42-39A0-CD09-983725675C6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C4013-1560-9D8F-678E-8BBF9668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7940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6451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52568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9798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98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55340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421655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41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487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3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61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A6516-892A-49BA-A633-F0459E0804D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7989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224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324D4-AA81-9881-9037-0AB95B78D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DAAB7F-E1D6-2032-5755-CD0EA84B0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5CB921-07E8-C39D-6EB5-4A399EE60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50B6A39-75AE-F202-629F-2034B4003F1F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D195B-8775-C1B9-5887-098F2636333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8EA4-C695-6F56-E218-3F3BF089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EB908-C727-4A97-86BC-CA8EE5A482F6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552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A961-2BEA-490A-9172-FDA5C1ADB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671BD-F2D1-4427-86CD-E94CE4EC8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2E2B9-803D-4379-9396-01A6EAF1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42545-369E-4CB0-9D04-39131276FB7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IE" b="0" i="0" u="none">
                <a:solidFill>
                  <a:srgbClr val="000000"/>
                </a:solidFill>
              </a:defRPr>
            </a:lvl1pPr>
          </a:lstStyle>
          <a:p>
            <a:r>
              <a:rPr lang="en-IE"/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9E5F-866E-4F3C-A88F-5CF2E4D4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255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CF62-709D-4D4A-A236-1DE0FD441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00AF-BEF3-4753-A8D0-19FCF757A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9E253-0DB4-403B-8D42-AD198CB34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1330A-CF44-4ED1-9A85-6E466F5F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3804D-A712-4063-A871-D87CF26F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059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13D02-0961-4066-BEE1-393E6B263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23222-29F5-4046-A430-C26595196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B0FA-FF77-481A-BC12-0FFC72F6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07CAA-5CCB-4E9E-94B6-21F73C743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504E5-E793-4910-ABE3-1F173F33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4033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0FC0B-79A4-4F64-B96C-A7FD2CCD6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A0657-284A-4CDC-AC6D-BDF119C9D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5BB8-8412-43EF-8894-CC10975F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66FCD-C118-49C9-B977-D31779F15AB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IE" b="0" i="0" u="none">
                <a:solidFill>
                  <a:srgbClr val="000000"/>
                </a:solidFill>
              </a:defRPr>
            </a:lvl1pPr>
          </a:lstStyle>
          <a:p>
            <a:r>
              <a:rPr lang="en-IE"/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172BA-7CEB-43E1-96A9-C60F1D0E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521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BFFFE-553E-4295-A5A0-26D7E69C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EB090-E1C9-4262-9836-2C8EA9460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8CFD7-1157-4E16-90A7-924D4D7F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76F56-4825-4B07-84F4-342938E69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E0C7A-B96B-49A7-8C90-200E8864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552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5CCC-DD21-4F61-9ECE-044D2EF2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FE573-9A17-4E1C-9ECA-E92F09C34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80A85-02AB-4A63-B6BC-3CDEA8C4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2E34-6E5F-42F1-BEB0-0D8854DA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75B34-8956-411D-B0C1-D1E5CA26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1D97F-7F98-4A81-A508-8525D74D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788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26E0-1B97-4C71-A1DA-B16C92D7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44BD9-BB64-45AA-A4D9-B9B1E4A76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A9E35-F224-4511-92B1-80E08CAA7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7D4D59-FBA7-4D09-BCBC-365C810179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126CB-AF6B-443F-A6C0-F09EEFA09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81F8B-D045-4065-9EF1-DAAA46898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00A2F-AC9F-4001-8D58-7B5EFE403C4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>
            <a:lvl1pPr>
              <a:defRPr lang="en-IE" b="0" i="0" u="none">
                <a:solidFill>
                  <a:srgbClr val="000000"/>
                </a:solidFill>
              </a:defRPr>
            </a:lvl1pPr>
          </a:lstStyle>
          <a:p>
            <a:r>
              <a:rPr lang="en-IE"/>
              <a:t> 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21AD75-2426-45AE-A294-10CAC7BD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1245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0682C-41F0-4071-BC5A-F39EE41D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B833C-37FC-4C26-A26A-97A0B053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76399-D7BB-4C09-942B-9A1BAC7AF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AF55D-0D9D-4EBF-90C5-24BBEB190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5174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E8603-5001-4BD0-858E-05EEA0EB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6AEB13-4DBD-42F5-9C7E-02089E3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1BE2E-DD52-414D-85B0-EFF3663D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33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E4A0-71E0-4B95-A206-846564AD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925F2-B70A-4018-BB37-221126A83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AB247-536D-44C0-81C2-A3742935A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FD61E-E5B0-41F7-980C-F96758B37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070BA-2302-4C73-AAFC-8FA34780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00583-B68B-452A-817D-E3CE68CB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8186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3B0A-D975-44DB-8BCC-9AF2DD8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99C1F4-3720-4C39-8376-E392A3A46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A64EE-AB72-46EB-95E0-73AEEA942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22052-A558-4AC6-A810-DFB557175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CEF6F-1D5E-4313-AE4D-F78957DC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19835-4AAD-4F0A-8DCF-B4678ABD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390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A707D-2702-4B66-B8FF-9A1048BF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54BB6-9C13-4C46-8952-26047706F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BD7DC-4E33-4D67-8B63-94AE979BB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0F47-6BA9-482C-B4BA-60A4B78F5771}" type="datetimeFigureOut">
              <a:rPr lang="en-IE" smtClean="0"/>
              <a:t>29/01/2024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8425B-562D-459E-8811-63C72C17A835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IE" sz="1200" b="0" i="0" u="none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IE"/>
              <a:t>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5DF19-BCE5-402B-978B-61A4453F1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76B6F-631C-42AF-84E3-1C6C6AF9EBAF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7177EC-7ED8-4A8A-9EB3-1D0A0E6A51D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" y="5671082"/>
            <a:ext cx="1391366" cy="1186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83CD6-8267-45D2-ABD9-D86E3FA94DC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950030" y="1155"/>
            <a:ext cx="1241970" cy="11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emf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notesSlide" Target="../notesSlides/notesSlide28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notesSlide" Target="../notesSlides/notesSlide30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notesSlide" Target="../notesSlides/notesSlide31.xml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notesSlide" Target="../notesSlides/notesSlide32.xml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5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AE205-D816-41BD-A803-E29319ACC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111170"/>
            <a:ext cx="10058400" cy="3076038"/>
          </a:xfrm>
        </p:spPr>
        <p:txBody>
          <a:bodyPr>
            <a:normAutofit fontScale="90000"/>
          </a:bodyPr>
          <a:lstStyle/>
          <a:p>
            <a:r>
              <a:rPr lang="en-IE" sz="4000" b="1" dirty="0">
                <a:solidFill>
                  <a:schemeClr val="accent1"/>
                </a:solidFill>
              </a:rPr>
              <a:t> </a:t>
            </a:r>
            <a:br>
              <a:rPr lang="en-IE" sz="8000" b="1" dirty="0">
                <a:solidFill>
                  <a:schemeClr val="accent1"/>
                </a:solidFill>
              </a:rPr>
            </a:br>
            <a:br>
              <a:rPr lang="en-IE" sz="8000" b="1" dirty="0">
                <a:solidFill>
                  <a:schemeClr val="accent1"/>
                </a:solidFill>
              </a:rPr>
            </a:br>
            <a:r>
              <a:rPr lang="en-IE" b="1" dirty="0">
                <a:solidFill>
                  <a:schemeClr val="accent1"/>
                </a:solidFill>
              </a:rPr>
              <a:t>ISWE Mentorship Programme </a:t>
            </a:r>
            <a:br>
              <a:rPr lang="en-IE" sz="7300" b="1" dirty="0">
                <a:solidFill>
                  <a:schemeClr val="accent1"/>
                </a:solidFill>
              </a:rPr>
            </a:br>
            <a:r>
              <a:rPr lang="en-IE" b="1" dirty="0">
                <a:solidFill>
                  <a:schemeClr val="accent1"/>
                </a:solidFill>
              </a:rPr>
              <a:t>2024</a:t>
            </a:r>
            <a:br>
              <a:rPr lang="en-IE" b="1" dirty="0">
                <a:solidFill>
                  <a:schemeClr val="accent1"/>
                </a:solidFill>
              </a:rPr>
            </a:br>
            <a:br>
              <a:rPr lang="en-IE" sz="4400" b="1" dirty="0">
                <a:solidFill>
                  <a:schemeClr val="accent1"/>
                </a:solidFill>
              </a:rPr>
            </a:br>
            <a:r>
              <a:rPr lang="en-IE" sz="5300" b="1" dirty="0">
                <a:solidFill>
                  <a:schemeClr val="accent1"/>
                </a:solidFill>
              </a:rPr>
              <a:t>Mentor Training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4504347-DF99-4679-B028-A3C3003D1B7C}"/>
              </a:ext>
            </a:extLst>
          </p:cNvPr>
          <p:cNvSpPr txBox="1">
            <a:spLocks/>
          </p:cNvSpPr>
          <p:nvPr/>
        </p:nvSpPr>
        <p:spPr>
          <a:xfrm>
            <a:off x="1493134" y="4791919"/>
            <a:ext cx="9305670" cy="1564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4400" dirty="0">
                <a:solidFill>
                  <a:schemeClr val="tx1"/>
                </a:solidFill>
              </a:rPr>
              <a:t>ISWE are grateful to the Central Bank of Ireland for providing support and mentorship materials to the ISWE Mentorship Programme</a:t>
            </a:r>
          </a:p>
          <a:p>
            <a:pPr algn="r"/>
            <a:r>
              <a:rPr lang="en-IE" sz="4400" dirty="0">
                <a:solidFill>
                  <a:schemeClr val="tx1"/>
                </a:solidFill>
              </a:rPr>
              <a:t>30</a:t>
            </a:r>
            <a:r>
              <a:rPr lang="en-IE" sz="4400" baseline="30000" dirty="0">
                <a:solidFill>
                  <a:schemeClr val="tx1"/>
                </a:solidFill>
              </a:rPr>
              <a:t>th </a:t>
            </a:r>
            <a:r>
              <a:rPr lang="en-IE" sz="4400" dirty="0">
                <a:solidFill>
                  <a:schemeClr val="tx1"/>
                </a:solidFill>
              </a:rPr>
              <a:t>January 2024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636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7995-CBBB-472F-988A-F6C4DBA73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What is Mentoring?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ABA61-1BF1-4368-BD22-22861D4DE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sz="2400" dirty="0"/>
              <a:t>Mentoring takes a long term, broader perspective than coaching, helping the learner develop a clearer sense of career direction and broader, more intuitive skills</a:t>
            </a:r>
          </a:p>
          <a:p>
            <a:pPr lvl="0">
              <a:defRPr/>
            </a:pPr>
            <a:r>
              <a:rPr lang="en-US" sz="2400" dirty="0"/>
              <a:t>The mentor acts as sounding board, counsellor and advisor as well as helping the learner build more effective networks –</a:t>
            </a:r>
            <a:r>
              <a:rPr lang="en-US" sz="2400" i="1" dirty="0"/>
              <a:t>Chartered Institute of Personnel and Development </a:t>
            </a:r>
          </a:p>
          <a:p>
            <a:pPr lvl="0">
              <a:defRPr/>
            </a:pPr>
            <a:r>
              <a:rPr lang="en-US" sz="2400" dirty="0"/>
              <a:t>“ </a:t>
            </a:r>
            <a:r>
              <a:rPr lang="en-IE" sz="2400" i="0" dirty="0">
                <a:effectLst/>
              </a:rPr>
              <a:t>We’re here for a reason. I believe a bit of the reason is to throw little torches out to lead people through the dark.”</a:t>
            </a:r>
            <a:r>
              <a:rPr lang="en-IE" sz="2400" i="1" dirty="0">
                <a:effectLst/>
              </a:rPr>
              <a:t> — Whoopi Goldberg</a:t>
            </a:r>
            <a:endParaRPr lang="en-IE" sz="24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62172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1B7FB7-97A4-41C2-A9CE-3BF40E06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What is Mentoring?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C9C3B-9667-4E5F-A0C8-4219EDC5E441}"/>
              </a:ext>
            </a:extLst>
          </p:cNvPr>
          <p:cNvSpPr txBox="1"/>
          <p:nvPr/>
        </p:nvSpPr>
        <p:spPr>
          <a:xfrm>
            <a:off x="1171297" y="1542054"/>
            <a:ext cx="935736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/>
              <a:t>Mentoring is a form of professional and personal development: </a:t>
            </a:r>
          </a:p>
          <a:p>
            <a:pPr lvl="0">
              <a:defRPr/>
            </a:pPr>
            <a:endParaRPr lang="en-US" sz="2400" dirty="0"/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en-US" sz="2400" dirty="0"/>
              <a:t>that </a:t>
            </a:r>
            <a:r>
              <a:rPr lang="en-US" sz="2400" dirty="0" err="1"/>
              <a:t>recognises</a:t>
            </a:r>
            <a:r>
              <a:rPr lang="en-US" sz="2400" dirty="0"/>
              <a:t> we all learn from the experience, skills and wisdom of others</a:t>
            </a:r>
          </a:p>
          <a:p>
            <a:pPr marL="342900" lvl="0" indent="-342900">
              <a:buFont typeface="Wingdings" pitchFamily="2" charset="2"/>
              <a:buChar char="Ø"/>
              <a:defRPr/>
            </a:pPr>
            <a:endParaRPr lang="en-US" sz="2400" dirty="0"/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en-US" sz="2400" dirty="0"/>
              <a:t>where the relationship based upon mutual trust and respect</a:t>
            </a:r>
          </a:p>
          <a:p>
            <a:pPr marL="342900" lvl="0" indent="-342900">
              <a:buFont typeface="Wingdings" pitchFamily="2" charset="2"/>
              <a:buChar char="Ø"/>
              <a:defRPr/>
            </a:pPr>
            <a:endParaRPr lang="en-US" sz="2400" dirty="0"/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en-US" sz="2400" dirty="0"/>
              <a:t>where the mentor acts as a facilitator to the mentee’s learning and growth </a:t>
            </a:r>
          </a:p>
          <a:p>
            <a:pPr marL="342900" lvl="0" indent="-342900">
              <a:buFont typeface="Wingdings" pitchFamily="2" charset="2"/>
              <a:buChar char="Ø"/>
              <a:defRPr/>
            </a:pPr>
            <a:endParaRPr lang="en-US" sz="2400" dirty="0"/>
          </a:p>
          <a:p>
            <a:pPr marL="342900" lvl="0" indent="-342900">
              <a:buFont typeface="Wingdings" pitchFamily="2" charset="2"/>
              <a:buChar char="Ø"/>
              <a:defRPr/>
            </a:pPr>
            <a:r>
              <a:rPr lang="en-US" sz="2400" dirty="0"/>
              <a:t>where </a:t>
            </a:r>
            <a:r>
              <a:rPr lang="en-US" sz="2400" b="1" u="sng" dirty="0"/>
              <a:t>the mentee is responsible for their own learning and growth</a:t>
            </a:r>
          </a:p>
          <a:p>
            <a:pPr>
              <a:defRPr/>
            </a:pPr>
            <a:endParaRPr lang="en-IE" sz="1800" dirty="0">
              <a:solidFill>
                <a:schemeClr val="bg2"/>
              </a:solidFill>
              <a:ea typeface="Calibri"/>
              <a:cs typeface="Times New Roman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88447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1B7FB7-97A4-41C2-A9CE-3BF40E06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What is Mentoring?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01D2F52-1420-4A86-88F3-7FB6BF898FD7}"/>
              </a:ext>
            </a:extLst>
          </p:cNvPr>
          <p:cNvSpPr/>
          <p:nvPr/>
        </p:nvSpPr>
        <p:spPr>
          <a:xfrm>
            <a:off x="589280" y="1967948"/>
            <a:ext cx="5349382" cy="3849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69F2306A-D8C6-490C-BD4F-626952F0B48F}"/>
              </a:ext>
            </a:extLst>
          </p:cNvPr>
          <p:cNvSpPr/>
          <p:nvPr/>
        </p:nvSpPr>
        <p:spPr>
          <a:xfrm>
            <a:off x="6529384" y="1967948"/>
            <a:ext cx="5349382" cy="3849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9E69-BC2F-42E3-A3E9-DD8CAF026F6D}"/>
              </a:ext>
            </a:extLst>
          </p:cNvPr>
          <p:cNvSpPr txBox="1"/>
          <p:nvPr/>
        </p:nvSpPr>
        <p:spPr>
          <a:xfrm>
            <a:off x="7095860" y="2204255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800" b="1" dirty="0"/>
              <a:t>What Mentoring Is Not  </a:t>
            </a:r>
            <a:r>
              <a:rPr lang="en-IE" sz="2400" b="1" dirty="0">
                <a:latin typeface="NSimSun" panose="02010609030101010101" pitchFamily="49" charset="-122"/>
                <a:ea typeface="NSimSun" panose="02010609030101010101" pitchFamily="49" charset="-122"/>
                <a:sym typeface="Wingdings" panose="05000000000000000000" pitchFamily="2" charset="2"/>
              </a:rPr>
              <a:t> </a:t>
            </a:r>
            <a:endParaRPr lang="en-IE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2D704-7F5C-413E-A84A-BE26EE669AFF}"/>
              </a:ext>
            </a:extLst>
          </p:cNvPr>
          <p:cNvSpPr txBox="1"/>
          <p:nvPr/>
        </p:nvSpPr>
        <p:spPr>
          <a:xfrm>
            <a:off x="1468507" y="2165179"/>
            <a:ext cx="6594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800" b="1" dirty="0"/>
              <a:t>What Mentoring Is </a:t>
            </a:r>
            <a:r>
              <a:rPr lang="en-IE" sz="2400" b="1" kern="0" dirty="0">
                <a:sym typeface="Wingdings" panose="05000000000000000000" pitchFamily="2" charset="2"/>
              </a:rPr>
              <a:t></a:t>
            </a:r>
            <a:endParaRPr lang="en-IE" sz="2400" b="1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4053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1B7FB7-97A4-41C2-A9CE-3BF40E06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What is Mentoring?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01D2F52-1420-4A86-88F3-7FB6BF898FD7}"/>
              </a:ext>
            </a:extLst>
          </p:cNvPr>
          <p:cNvSpPr/>
          <p:nvPr/>
        </p:nvSpPr>
        <p:spPr>
          <a:xfrm>
            <a:off x="589280" y="1967948"/>
            <a:ext cx="5349382" cy="3849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69F2306A-D8C6-490C-BD4F-626952F0B48F}"/>
              </a:ext>
            </a:extLst>
          </p:cNvPr>
          <p:cNvSpPr/>
          <p:nvPr/>
        </p:nvSpPr>
        <p:spPr>
          <a:xfrm>
            <a:off x="6529384" y="1967948"/>
            <a:ext cx="5349382" cy="3849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9E69-BC2F-42E3-A3E9-DD8CAF026F6D}"/>
              </a:ext>
            </a:extLst>
          </p:cNvPr>
          <p:cNvSpPr txBox="1"/>
          <p:nvPr/>
        </p:nvSpPr>
        <p:spPr>
          <a:xfrm>
            <a:off x="7095860" y="2204255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800" b="1" dirty="0"/>
              <a:t>What Mentoring Is Not  </a:t>
            </a:r>
            <a:r>
              <a:rPr lang="en-IE" sz="2400" b="1" dirty="0">
                <a:latin typeface="NSimSun" panose="02010609030101010101" pitchFamily="49" charset="-122"/>
                <a:ea typeface="NSimSun" panose="02010609030101010101" pitchFamily="49" charset="-122"/>
                <a:sym typeface="Wingdings" panose="05000000000000000000" pitchFamily="2" charset="2"/>
              </a:rPr>
              <a:t> </a:t>
            </a:r>
            <a:endParaRPr lang="en-IE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2D704-7F5C-413E-A84A-BE26EE669AFF}"/>
              </a:ext>
            </a:extLst>
          </p:cNvPr>
          <p:cNvSpPr txBox="1"/>
          <p:nvPr/>
        </p:nvSpPr>
        <p:spPr>
          <a:xfrm>
            <a:off x="1468507" y="2165179"/>
            <a:ext cx="6594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800" b="1" dirty="0"/>
              <a:t>What Mentoring Is </a:t>
            </a:r>
            <a:r>
              <a:rPr lang="en-IE" sz="2400" b="1" kern="0" dirty="0">
                <a:sym typeface="Wingdings" panose="05000000000000000000" pitchFamily="2" charset="2"/>
              </a:rPr>
              <a:t></a:t>
            </a:r>
            <a:endParaRPr lang="en-I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E3C5-3E8C-4FE6-BDCC-327D057A492F}"/>
              </a:ext>
            </a:extLst>
          </p:cNvPr>
          <p:cNvSpPr txBox="1"/>
          <p:nvPr/>
        </p:nvSpPr>
        <p:spPr>
          <a:xfrm>
            <a:off x="696141" y="2515686"/>
            <a:ext cx="5135659" cy="329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Opportunity </a:t>
            </a:r>
            <a:r>
              <a:rPr lang="en-US" sz="1400" dirty="0">
                <a:solidFill>
                  <a:srgbClr val="09506C"/>
                </a:solidFill>
              </a:rPr>
              <a:t>to enhance an individual’s skills, knowledge and work performance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Access to independent and objective perspectives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Sounding board, someone who has ‘been there, done that’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Space to learn in a confidential and safe environment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Helping a mentee with honest evaluations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Enables mentees to make decisions by looking at consequences, impacts and alternatives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Opportunity to enhance professional network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Learning opportunity for both sides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1023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1B7FB7-97A4-41C2-A9CE-3BF40E060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What is Mentoring?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201D2F52-1420-4A86-88F3-7FB6BF898FD7}"/>
              </a:ext>
            </a:extLst>
          </p:cNvPr>
          <p:cNvSpPr/>
          <p:nvPr/>
        </p:nvSpPr>
        <p:spPr>
          <a:xfrm>
            <a:off x="589280" y="1967948"/>
            <a:ext cx="5349382" cy="3849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69F2306A-D8C6-490C-BD4F-626952F0B48F}"/>
              </a:ext>
            </a:extLst>
          </p:cNvPr>
          <p:cNvSpPr/>
          <p:nvPr/>
        </p:nvSpPr>
        <p:spPr>
          <a:xfrm>
            <a:off x="6529384" y="1967948"/>
            <a:ext cx="5349382" cy="38498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E9E69-BC2F-42E3-A3E9-DD8CAF026F6D}"/>
              </a:ext>
            </a:extLst>
          </p:cNvPr>
          <p:cNvSpPr txBox="1"/>
          <p:nvPr/>
        </p:nvSpPr>
        <p:spPr>
          <a:xfrm>
            <a:off x="7095860" y="2204255"/>
            <a:ext cx="6097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800" b="1" dirty="0"/>
              <a:t>What Mentoring Is Not  </a:t>
            </a:r>
            <a:r>
              <a:rPr lang="en-IE" sz="2400" b="1" dirty="0">
                <a:latin typeface="NSimSun" panose="02010609030101010101" pitchFamily="49" charset="-122"/>
                <a:ea typeface="NSimSun" panose="02010609030101010101" pitchFamily="49" charset="-122"/>
                <a:sym typeface="Wingdings" panose="05000000000000000000" pitchFamily="2" charset="2"/>
              </a:rPr>
              <a:t> </a:t>
            </a:r>
            <a:endParaRPr lang="en-IE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62D704-7F5C-413E-A84A-BE26EE669AFF}"/>
              </a:ext>
            </a:extLst>
          </p:cNvPr>
          <p:cNvSpPr txBox="1"/>
          <p:nvPr/>
        </p:nvSpPr>
        <p:spPr>
          <a:xfrm>
            <a:off x="1468507" y="2165179"/>
            <a:ext cx="65946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800" b="1" dirty="0"/>
              <a:t>What Mentoring Is </a:t>
            </a:r>
            <a:r>
              <a:rPr lang="en-IE" sz="2400" b="1" kern="0" dirty="0">
                <a:sym typeface="Wingdings" panose="05000000000000000000" pitchFamily="2" charset="2"/>
              </a:rPr>
              <a:t></a:t>
            </a:r>
            <a:endParaRPr lang="en-I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CE3C5-3E8C-4FE6-BDCC-327D057A492F}"/>
              </a:ext>
            </a:extLst>
          </p:cNvPr>
          <p:cNvSpPr txBox="1"/>
          <p:nvPr/>
        </p:nvSpPr>
        <p:spPr>
          <a:xfrm>
            <a:off x="696141" y="2515686"/>
            <a:ext cx="5135659" cy="329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Opportunity </a:t>
            </a:r>
            <a:r>
              <a:rPr lang="en-US" sz="1400" dirty="0">
                <a:solidFill>
                  <a:srgbClr val="09506C"/>
                </a:solidFill>
              </a:rPr>
              <a:t>to enhance an individual’s skills, knowledge and work performance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Access to independent and objective perspectives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Sounding board, someone who has ‘been there, done that’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Space to learn in a confidential and safe environment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Helping a mentee with honest evaluations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Enables mentees to make decisions by looking at consequences, impacts and alternatives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Opportunity to enhance professional network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400" dirty="0">
                <a:solidFill>
                  <a:srgbClr val="09506C"/>
                </a:solidFill>
              </a:rPr>
              <a:t>Learning opportunity for both sides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9FF2C-F5C9-442B-8CE6-EB951D1EDB55}"/>
              </a:ext>
            </a:extLst>
          </p:cNvPr>
          <p:cNvSpPr txBox="1"/>
          <p:nvPr/>
        </p:nvSpPr>
        <p:spPr>
          <a:xfrm>
            <a:off x="7007087" y="2648275"/>
            <a:ext cx="4442258" cy="2321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9506C"/>
                </a:solidFill>
              </a:rPr>
              <a:t>Providing opportunities for unchallenged ventilation about relationship issues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9506C"/>
                </a:solidFill>
              </a:rPr>
              <a:t>Dealing with an individual’s underperformance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rgbClr val="09506C"/>
                </a:solidFill>
              </a:rPr>
              <a:t>Being judgemental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9506C"/>
                </a:solidFill>
              </a:rPr>
              <a:t>Making promises in relation to career development or any issues discussed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IE" sz="1400" dirty="0">
                <a:solidFill>
                  <a:srgbClr val="09506C"/>
                </a:solidFill>
              </a:rPr>
              <a:t>Line manager replacement</a:t>
            </a:r>
            <a:endParaRPr lang="en-IE" sz="14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8015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9269-63B5-454D-B852-EA02D0CFE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6000" dirty="0">
                <a:solidFill>
                  <a:schemeClr val="accent1"/>
                </a:solidFill>
              </a:rPr>
              <a:t>Mentoring vs. Coaching? </a:t>
            </a:r>
          </a:p>
          <a:p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9BF6A-1458-4AF0-958B-B1289E1E29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64" r="27723"/>
          <a:stretch/>
        </p:blipFill>
        <p:spPr>
          <a:xfrm>
            <a:off x="9008076" y="2655260"/>
            <a:ext cx="2511478" cy="2564635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565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FD19-33EC-41ED-BA31-2263B3DC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Mentoring vs. Coaching? 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1F14F-0A59-40AD-A9C6-363E34506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568" y="1269637"/>
            <a:ext cx="10618966" cy="189137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200" dirty="0">
                <a:solidFill>
                  <a:schemeClr val="tx1"/>
                </a:solidFill>
              </a:rPr>
              <a:t>Coaching is performance-driven, designed to improve on-the-job performance</a:t>
            </a:r>
          </a:p>
          <a:p>
            <a:pPr lvl="0">
              <a:defRPr/>
            </a:pPr>
            <a:r>
              <a:rPr lang="en-US" sz="2200" dirty="0">
                <a:solidFill>
                  <a:schemeClr val="tx1"/>
                </a:solidFill>
              </a:rPr>
              <a:t>Mentoring on the other hand is more development-driven, looking not just at the </a:t>
            </a:r>
            <a:r>
              <a:rPr lang="en-US" sz="2200" dirty="0"/>
              <a:t>mentee’s </a:t>
            </a:r>
            <a:r>
              <a:rPr lang="en-US" sz="2200" dirty="0">
                <a:solidFill>
                  <a:schemeClr val="tx1"/>
                </a:solidFill>
              </a:rPr>
              <a:t>current position but beyond, taking a more holistic approach to personal development</a:t>
            </a:r>
            <a:endParaRPr lang="en-US" sz="2200" b="1" u="sng" dirty="0">
              <a:solidFill>
                <a:schemeClr val="tx1"/>
              </a:solidFill>
            </a:endParaRPr>
          </a:p>
          <a:p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90B211-45B8-43EC-B16B-E57D9765D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192" y="4274094"/>
            <a:ext cx="1016684" cy="969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BCE94-0F78-47C1-BB83-FB74C1EDE88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1" y="4442901"/>
            <a:ext cx="2092070" cy="631564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3FECF7FF-E3D1-4D50-AA47-E4BCC19BF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21014"/>
              </p:ext>
            </p:extLst>
          </p:nvPr>
        </p:nvGraphicFramePr>
        <p:xfrm>
          <a:off x="2399062" y="3391383"/>
          <a:ext cx="8128000" cy="312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5880832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9491099"/>
                    </a:ext>
                  </a:extLst>
                </a:gridCol>
              </a:tblGrid>
              <a:tr h="456764">
                <a:tc>
                  <a:txBody>
                    <a:bodyPr/>
                    <a:lstStyle/>
                    <a:p>
                      <a:r>
                        <a:rPr lang="en-IE" dirty="0"/>
                        <a:t>Coach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Mentor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801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A coach is someone</a:t>
                      </a:r>
                      <a:r>
                        <a:rPr lang="en-IE" baseline="0" dirty="0">
                          <a:solidFill>
                            <a:schemeClr val="tx1"/>
                          </a:solidFill>
                        </a:rPr>
                        <a:t> who can develop your skills and train you on specific areas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A mentor is someone who offers their knowledge</a:t>
                      </a:r>
                      <a:r>
                        <a:rPr lang="en-IE" baseline="0" dirty="0">
                          <a:solidFill>
                            <a:schemeClr val="tx1"/>
                          </a:solidFill>
                        </a:rPr>
                        <a:t>, expertise, advice and guidance to those with less experience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Longer term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584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More structured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More informal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860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Coach</a:t>
                      </a:r>
                      <a:r>
                        <a:rPr lang="en-IE" baseline="0" dirty="0">
                          <a:solidFill>
                            <a:schemeClr val="tx1"/>
                          </a:solidFill>
                        </a:rPr>
                        <a:t> is more likely to drive the session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Mentee more likely to drive</a:t>
                      </a:r>
                      <a:r>
                        <a:rPr lang="en-IE" baseline="0" dirty="0">
                          <a:solidFill>
                            <a:schemeClr val="tx1"/>
                          </a:solidFill>
                        </a:rPr>
                        <a:t> the session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93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Not required to share past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>
                          <a:solidFill>
                            <a:schemeClr val="tx1"/>
                          </a:solidFill>
                        </a:rPr>
                        <a:t>More likely</a:t>
                      </a:r>
                      <a:r>
                        <a:rPr lang="en-IE" baseline="0" dirty="0">
                          <a:solidFill>
                            <a:schemeClr val="tx1"/>
                          </a:solidFill>
                        </a:rPr>
                        <a:t> to share their personal experience with mentees 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386268"/>
                  </a:ext>
                </a:extLst>
              </a:tr>
            </a:tbl>
          </a:graphicData>
        </a:graphic>
      </p:graphicFrame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9740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42D7-DD0C-49FE-822A-0A877C962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8000" b="1" dirty="0">
                <a:solidFill>
                  <a:schemeClr val="accent1"/>
                </a:solidFill>
              </a:rPr>
              <a:t>Roles &amp; Responsibilities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1378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FA5FFD5-4C60-424B-B869-20908B574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Mentor Requirements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6A9885F-F46B-4124-B2FC-D8DF80E109D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2840" y="2486934"/>
            <a:ext cx="10380959" cy="2957606"/>
          </a:xfrm>
          <a:prstGeom prst="rect">
            <a:avLst/>
          </a:prstGeom>
        </p:spPr>
        <p:txBody>
          <a:bodyPr>
            <a:noAutofit/>
          </a:bodyPr>
          <a:lstStyle>
            <a:lvl1pPr marL="181423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1699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61975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52252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42528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51381" eaLnBrk="1" hangingPunct="1">
              <a:defRPr>
                <a:latin typeface="+mn-lt"/>
                <a:ea typeface="+mn-ea"/>
                <a:cs typeface="+mn-cs"/>
              </a:defRPr>
            </a:lvl6pPr>
            <a:lvl7pPr marL="1741658" eaLnBrk="1" hangingPunct="1">
              <a:defRPr>
                <a:latin typeface="+mn-lt"/>
                <a:ea typeface="+mn-ea"/>
                <a:cs typeface="+mn-cs"/>
              </a:defRPr>
            </a:lvl7pPr>
            <a:lvl8pPr marL="2031934" eaLnBrk="1" hangingPunct="1">
              <a:defRPr>
                <a:latin typeface="+mn-lt"/>
                <a:ea typeface="+mn-ea"/>
                <a:cs typeface="+mn-cs"/>
              </a:defRPr>
            </a:lvl8pPr>
            <a:lvl9pPr marL="232221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Commit to meeting your mentee for at least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hour every six weeks for the duration </a:t>
            </a: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programme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a sounding board to your mentee providing them with advice and guidance in relation to their career development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your knowledge and experience with your mentee to help them find solutions to issues they are facing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 all mentoring discussions as confidential, build a trusting and supportive relationship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kumimoji="0" lang="en-I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the ISWE team with feedback through online surveys when requested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40C4D3D-FB2B-4750-B6F5-94A7B0BCC054}"/>
              </a:ext>
            </a:extLst>
          </p:cNvPr>
          <p:cNvSpPr txBox="1">
            <a:spLocks/>
          </p:cNvSpPr>
          <p:nvPr/>
        </p:nvSpPr>
        <p:spPr>
          <a:xfrm>
            <a:off x="553568" y="1852663"/>
            <a:ext cx="7230773" cy="427253"/>
          </a:xfrm>
          <a:prstGeom prst="rect">
            <a:avLst/>
          </a:prstGeom>
        </p:spPr>
        <p:txBody>
          <a:bodyPr>
            <a:normAutofit/>
          </a:bodyPr>
          <a:lstStyle>
            <a:lvl1pPr marL="181423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1699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61975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52252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42528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51381" eaLnBrk="1" hangingPunct="1">
              <a:defRPr>
                <a:latin typeface="+mn-lt"/>
                <a:ea typeface="+mn-ea"/>
                <a:cs typeface="+mn-cs"/>
              </a:defRPr>
            </a:lvl6pPr>
            <a:lvl7pPr marL="1741658" eaLnBrk="1" hangingPunct="1">
              <a:defRPr>
                <a:latin typeface="+mn-lt"/>
                <a:ea typeface="+mn-ea"/>
                <a:cs typeface="+mn-cs"/>
              </a:defRPr>
            </a:lvl7pPr>
            <a:lvl8pPr marL="2031934" eaLnBrk="1" hangingPunct="1">
              <a:defRPr>
                <a:latin typeface="+mn-lt"/>
                <a:ea typeface="+mn-ea"/>
                <a:cs typeface="+mn-cs"/>
              </a:defRPr>
            </a:lvl8pPr>
            <a:lvl9pPr marL="232221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kern="0" dirty="0">
                <a:solidFill>
                  <a:schemeClr val="accent1"/>
                </a:solidFill>
              </a:rPr>
              <a:t>Mentors are required to;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9650F1-A193-4D14-94B3-66EC300F2D6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7" y="4981510"/>
            <a:ext cx="706424" cy="52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47ADF0-7948-4224-A740-435402AFD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89" y="4521345"/>
            <a:ext cx="651081" cy="524769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46F5A3A-636F-46F8-9A1F-3EC312FEC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195134"/>
              </p:ext>
            </p:extLst>
          </p:nvPr>
        </p:nvGraphicFramePr>
        <p:xfrm>
          <a:off x="341030" y="3965737"/>
          <a:ext cx="515736" cy="523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615242" imgH="623557" progId="Paint.Picture">
                  <p:embed/>
                </p:oleObj>
              </mc:Choice>
              <mc:Fallback>
                <p:oleObj name="Bitmap Image" r:id="rId6" imgW="615242" imgH="623557" progId="Paint.Picture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30" y="3965737"/>
                        <a:ext cx="515736" cy="5237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3583EE-ED7A-4132-A9B4-75C435D58D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17449"/>
              </p:ext>
            </p:extLst>
          </p:nvPr>
        </p:nvGraphicFramePr>
        <p:xfrm>
          <a:off x="270426" y="3485762"/>
          <a:ext cx="566284" cy="575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590028" imgH="606928" progId="Paint.Picture">
                  <p:embed/>
                </p:oleObj>
              </mc:Choice>
              <mc:Fallback>
                <p:oleObj name="Bitmap Image" r:id="rId8" imgW="590028" imgH="606928" progId="Paint.Picture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26" y="3485762"/>
                        <a:ext cx="566284" cy="5754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EE2AAA1A-23CE-4939-8E25-39998C0024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062" y="3057411"/>
            <a:ext cx="581742" cy="439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FA4A11-23E4-40C2-AA5D-FD65F9DA9A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5270" y="2402917"/>
            <a:ext cx="679533" cy="690673"/>
          </a:xfrm>
          <a:prstGeom prst="rect">
            <a:avLst/>
          </a:prstGeom>
        </p:spPr>
      </p:pic>
      <p:sp>
        <p:nvSpPr>
          <p:cNvPr id="22" name="Footer Placeholder 21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4021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5B29-D0D7-4D3E-8750-946D4D29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83" y="328946"/>
            <a:ext cx="10058400" cy="1450757"/>
          </a:xfrm>
        </p:spPr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Mentee Requirements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40E217-8203-4E70-A878-355315890D3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24091" y="2157859"/>
            <a:ext cx="10058400" cy="3860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chemeClr val="tx1"/>
                </a:solidFill>
              </a:rPr>
              <a:t>Commit to and arrange meeting your mentor for at least </a:t>
            </a:r>
            <a:r>
              <a:rPr lang="en-IE" sz="1800" b="1" dirty="0">
                <a:solidFill>
                  <a:schemeClr val="tx1"/>
                </a:solidFill>
              </a:rPr>
              <a:t>one hour every six weeks for the duration of the programme</a:t>
            </a:r>
          </a:p>
          <a:p>
            <a:endParaRPr lang="en-IE" sz="1800" dirty="0">
              <a:solidFill>
                <a:schemeClr val="tx1"/>
              </a:solidFill>
            </a:endParaRPr>
          </a:p>
          <a:p>
            <a:r>
              <a:rPr lang="en-IE" sz="1800" dirty="0">
                <a:solidFill>
                  <a:schemeClr val="tx1"/>
                </a:solidFill>
              </a:rPr>
              <a:t>Attend the mentee training session before your first meeting</a:t>
            </a:r>
          </a:p>
          <a:p>
            <a:endParaRPr lang="en-IE" sz="1800" dirty="0">
              <a:solidFill>
                <a:schemeClr val="tx1"/>
              </a:solidFill>
            </a:endParaRPr>
          </a:p>
          <a:p>
            <a:r>
              <a:rPr lang="en-IE" sz="1800" b="1" dirty="0">
                <a:solidFill>
                  <a:schemeClr val="tx1"/>
                </a:solidFill>
              </a:rPr>
              <a:t>Be proactive in your mentoring relationship taking the lead in arranging meetings</a:t>
            </a:r>
            <a:r>
              <a:rPr lang="en-IE" sz="1800" dirty="0">
                <a:solidFill>
                  <a:schemeClr val="tx1"/>
                </a:solidFill>
              </a:rPr>
              <a:t>, driving topics for discussion and arriving fully prepared</a:t>
            </a:r>
          </a:p>
          <a:p>
            <a:endParaRPr lang="en-IE" sz="1800" dirty="0">
              <a:solidFill>
                <a:schemeClr val="tx1"/>
              </a:solidFill>
            </a:endParaRPr>
          </a:p>
          <a:p>
            <a:r>
              <a:rPr lang="en-IE" sz="1800" dirty="0">
                <a:solidFill>
                  <a:schemeClr val="tx1"/>
                </a:solidFill>
              </a:rPr>
              <a:t>Be open and honest with your mentor about your challenges, situation and goals</a:t>
            </a:r>
          </a:p>
          <a:p>
            <a:endParaRPr lang="en-IE" sz="1800" dirty="0">
              <a:solidFill>
                <a:schemeClr val="tx1"/>
              </a:solidFill>
            </a:endParaRPr>
          </a:p>
          <a:p>
            <a:r>
              <a:rPr lang="en-IE" sz="1800" dirty="0">
                <a:solidFill>
                  <a:schemeClr val="tx1"/>
                </a:solidFill>
              </a:rPr>
              <a:t>Provide the ISWE team with feedback through online surveys when requested 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D04AD44-14ED-4D42-A471-CFC13EB057B7}"/>
              </a:ext>
            </a:extLst>
          </p:cNvPr>
          <p:cNvSpPr txBox="1">
            <a:spLocks/>
          </p:cNvSpPr>
          <p:nvPr/>
        </p:nvSpPr>
        <p:spPr>
          <a:xfrm>
            <a:off x="378928" y="1517408"/>
            <a:ext cx="7230773" cy="427253"/>
          </a:xfrm>
          <a:prstGeom prst="rect">
            <a:avLst/>
          </a:prstGeom>
        </p:spPr>
        <p:txBody>
          <a:bodyPr>
            <a:normAutofit/>
          </a:bodyPr>
          <a:lstStyle>
            <a:lvl1pPr marL="181423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71699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761975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52252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42528" indent="-181423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"/>
              <a:defRPr sz="1524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51381" eaLnBrk="1" hangingPunct="1">
              <a:defRPr>
                <a:latin typeface="+mn-lt"/>
                <a:ea typeface="+mn-ea"/>
                <a:cs typeface="+mn-cs"/>
              </a:defRPr>
            </a:lvl6pPr>
            <a:lvl7pPr marL="1741658" eaLnBrk="1" hangingPunct="1">
              <a:defRPr>
                <a:latin typeface="+mn-lt"/>
                <a:ea typeface="+mn-ea"/>
                <a:cs typeface="+mn-cs"/>
              </a:defRPr>
            </a:lvl7pPr>
            <a:lvl8pPr marL="2031934" eaLnBrk="1" hangingPunct="1">
              <a:defRPr>
                <a:latin typeface="+mn-lt"/>
                <a:ea typeface="+mn-ea"/>
                <a:cs typeface="+mn-cs"/>
              </a:defRPr>
            </a:lvl8pPr>
            <a:lvl9pPr marL="232221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b="1" kern="0" dirty="0">
                <a:solidFill>
                  <a:schemeClr val="accent1"/>
                </a:solidFill>
              </a:rPr>
              <a:t>Mentees are required to</a:t>
            </a:r>
            <a:r>
              <a:rPr lang="en-IE" kern="0" dirty="0"/>
              <a:t>;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2C7756-664C-4EA1-B1AB-DA85ECC55B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39" y="5654704"/>
            <a:ext cx="706424" cy="52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C69367-A17B-4FEC-BA96-DA8D79B0A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783" y="4753573"/>
            <a:ext cx="737864" cy="666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5E5B63-9900-4439-B58B-4AA3B32F4B8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17" y="3893445"/>
            <a:ext cx="646365" cy="58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ADBE68-603B-4904-A886-DCC2DD08C0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339" y="3025868"/>
            <a:ext cx="581742" cy="3029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CB9869-6B21-455D-A91C-3FB906B739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443" y="2089121"/>
            <a:ext cx="679533" cy="587182"/>
          </a:xfrm>
          <a:prstGeom prst="rect">
            <a:avLst/>
          </a:prstGeom>
        </p:spPr>
      </p:pic>
      <p:sp>
        <p:nvSpPr>
          <p:cNvPr id="21" name="Footer Placeholder 20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0047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7EB78A92-DDAE-4C66-B643-DD628CDE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058" y="400760"/>
            <a:ext cx="5542398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solidFill>
                  <a:schemeClr val="accent1"/>
                </a:solidFill>
              </a:rPr>
              <a:t>Welcome </a:t>
            </a:r>
          </a:p>
        </p:txBody>
      </p:sp>
      <p:pic>
        <p:nvPicPr>
          <p:cNvPr id="9" name="Content Placeholder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9905178-BBB9-4B8C-8078-9D64EB7AD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7"/>
          <a:stretch/>
        </p:blipFill>
        <p:spPr>
          <a:xfrm>
            <a:off x="528670" y="1716570"/>
            <a:ext cx="3994864" cy="3450883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6895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4800" dirty="0">
                <a:solidFill>
                  <a:schemeClr val="accent1"/>
                </a:solidFill>
                <a:ea typeface="Adobe Gothic Std B" panose="020B0800000000000000" pitchFamily="34" charset="-128"/>
              </a:rPr>
              <a:t>Skills and Characteristics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1A8A-2FFC-40CF-83E5-E8B28D11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61248"/>
            <a:ext cx="4573679" cy="2527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800" dirty="0"/>
              <a:t>What makes a great mentor?</a:t>
            </a:r>
          </a:p>
          <a:p>
            <a:pPr marL="0" indent="0">
              <a:buNone/>
            </a:pPr>
            <a:endParaRPr lang="en-IE" sz="2800" dirty="0"/>
          </a:p>
          <a:p>
            <a:pPr marL="0" indent="0">
              <a:buNone/>
            </a:pPr>
            <a:r>
              <a:rPr lang="en-IE" altLang="en-US" sz="2800" dirty="0">
                <a:ea typeface="Adobe Gothic Std B" panose="020B0800000000000000" pitchFamily="34" charset="-128"/>
              </a:rPr>
              <a:t>What do you believe are some of the key skills and characteristics of a great mentor?  </a:t>
            </a:r>
            <a:endParaRPr lang="en-IE" sz="2800" dirty="0"/>
          </a:p>
          <a:p>
            <a:endParaRPr lang="en-I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81EDA4-77E6-4E46-B7B1-5FC20CCE0256}"/>
              </a:ext>
            </a:extLst>
          </p:cNvPr>
          <p:cNvCxnSpPr/>
          <p:nvPr/>
        </p:nvCxnSpPr>
        <p:spPr>
          <a:xfrm flipH="1">
            <a:off x="6217611" y="1908991"/>
            <a:ext cx="13856" cy="3349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A8629D4-C3E8-45C0-AC85-776AF6C88E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r="5963" b="13197"/>
          <a:stretch/>
        </p:blipFill>
        <p:spPr>
          <a:xfrm>
            <a:off x="7554000" y="2267617"/>
            <a:ext cx="1173707" cy="11573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B06FAF-D969-4EEA-8AD0-CD3AE91F48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8" r="7722" b="14833"/>
          <a:stretch/>
        </p:blipFill>
        <p:spPr>
          <a:xfrm>
            <a:off x="7639332" y="3728138"/>
            <a:ext cx="1156931" cy="115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878D5D-E6B9-42DB-84B7-DC4B253D2450}"/>
              </a:ext>
            </a:extLst>
          </p:cNvPr>
          <p:cNvSpPr txBox="1"/>
          <p:nvPr/>
        </p:nvSpPr>
        <p:spPr>
          <a:xfrm>
            <a:off x="9144132" y="412307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rgbClr val="B4BF7E"/>
                </a:solidFill>
                <a:latin typeface="Lato"/>
              </a:rPr>
              <a:t>5</a:t>
            </a:r>
            <a:r>
              <a:rPr lang="en-IE" b="1" noProof="0" dirty="0">
                <a:solidFill>
                  <a:srgbClr val="B4BF7E"/>
                </a:solidFill>
                <a:latin typeface="Lato"/>
              </a:rPr>
              <a:t> 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B4BF7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minutes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8EFD0-B491-40E0-BC3B-B8B7C147D457}"/>
              </a:ext>
            </a:extLst>
          </p:cNvPr>
          <p:cNvSpPr txBox="1"/>
          <p:nvPr/>
        </p:nvSpPr>
        <p:spPr>
          <a:xfrm>
            <a:off x="9044104" y="266163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BA407B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Discussion	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67576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4800" dirty="0">
                <a:solidFill>
                  <a:schemeClr val="accent1"/>
                </a:solidFill>
                <a:ea typeface="Adobe Gothic Std B" panose="020B0800000000000000" pitchFamily="34" charset="-128"/>
              </a:rPr>
              <a:t>Skills and Characteristics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1A8A-2FFC-40CF-83E5-E8B28D11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63" y="1948282"/>
            <a:ext cx="4210215" cy="120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What makes a great mentor?</a:t>
            </a:r>
          </a:p>
          <a:p>
            <a:endParaRPr lang="en-I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81EDA4-77E6-4E46-B7B1-5FC20CCE0256}"/>
              </a:ext>
            </a:extLst>
          </p:cNvPr>
          <p:cNvCxnSpPr/>
          <p:nvPr/>
        </p:nvCxnSpPr>
        <p:spPr>
          <a:xfrm flipH="1">
            <a:off x="6217611" y="1908991"/>
            <a:ext cx="13856" cy="3349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FEFA7AFB-D986-4FB8-A2C9-175D40FA1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2792" r="11983"/>
          <a:stretch/>
        </p:blipFill>
        <p:spPr bwMode="auto">
          <a:xfrm>
            <a:off x="1097280" y="2733178"/>
            <a:ext cx="3903076" cy="198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5CF963A-28F1-4C6D-AFB3-EB2D01E0A62A}"/>
              </a:ext>
            </a:extLst>
          </p:cNvPr>
          <p:cNvSpPr txBox="1">
            <a:spLocks/>
          </p:cNvSpPr>
          <p:nvPr/>
        </p:nvSpPr>
        <p:spPr>
          <a:xfrm>
            <a:off x="6483240" y="1782501"/>
            <a:ext cx="5188778" cy="4109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</a:rPr>
              <a:t>Mentor Skills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Desire to help others develop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Listening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Questioning: to stimulate new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Be non-judgmental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Ability to reflect &amp; paraphrase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Comfortable giving honest, constructive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Ability to build rapport &amp; create a trusting environment </a:t>
            </a:r>
          </a:p>
          <a:p>
            <a:endParaRPr lang="en-IE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4784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4800" dirty="0">
                <a:solidFill>
                  <a:schemeClr val="accent1"/>
                </a:solidFill>
                <a:ea typeface="Adobe Gothic Std B" panose="020B0800000000000000" pitchFamily="34" charset="-128"/>
              </a:rPr>
              <a:t>Skills and Characteristics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1A8A-2FFC-40CF-83E5-E8B28D11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63" y="1948282"/>
            <a:ext cx="4210215" cy="120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What makes a great mentor?</a:t>
            </a:r>
          </a:p>
          <a:p>
            <a:endParaRPr lang="en-I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81EDA4-77E6-4E46-B7B1-5FC20CCE0256}"/>
              </a:ext>
            </a:extLst>
          </p:cNvPr>
          <p:cNvCxnSpPr/>
          <p:nvPr/>
        </p:nvCxnSpPr>
        <p:spPr>
          <a:xfrm flipH="1">
            <a:off x="6217611" y="1908991"/>
            <a:ext cx="13856" cy="3349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FEFA7AFB-D986-4FB8-A2C9-175D40FA1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t="2792" r="11983"/>
          <a:stretch/>
        </p:blipFill>
        <p:spPr bwMode="auto">
          <a:xfrm>
            <a:off x="1097280" y="2733178"/>
            <a:ext cx="3903076" cy="198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5CF963A-28F1-4C6D-AFB3-EB2D01E0A62A}"/>
              </a:ext>
            </a:extLst>
          </p:cNvPr>
          <p:cNvSpPr txBox="1">
            <a:spLocks/>
          </p:cNvSpPr>
          <p:nvPr/>
        </p:nvSpPr>
        <p:spPr>
          <a:xfrm>
            <a:off x="6483240" y="1899264"/>
            <a:ext cx="5188778" cy="41774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Mentor Characteristics </a:t>
            </a:r>
          </a:p>
          <a:p>
            <a:pPr marL="0" indent="0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Comfortable </a:t>
            </a:r>
            <a:r>
              <a:rPr lang="en-US" sz="2600" dirty="0">
                <a:solidFill>
                  <a:schemeClr val="tx1"/>
                </a:solidFill>
              </a:rPr>
              <a:t>with own status and accomplishment &amp; </a:t>
            </a:r>
            <a:r>
              <a:rPr lang="en-US" sz="2600" b="1" dirty="0">
                <a:solidFill>
                  <a:schemeClr val="tx1"/>
                </a:solidFill>
              </a:rPr>
              <a:t>sharing</a:t>
            </a:r>
            <a:r>
              <a:rPr lang="en-US" sz="2600" dirty="0">
                <a:solidFill>
                  <a:schemeClr val="tx1"/>
                </a:solidFill>
              </a:rPr>
              <a:t> relevant professional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Ability to determine how mentee learns best and </a:t>
            </a:r>
            <a:r>
              <a:rPr lang="en-US" sz="2600" b="1" dirty="0" err="1">
                <a:solidFill>
                  <a:schemeClr val="tx1"/>
                </a:solidFill>
              </a:rPr>
              <a:t>emphasise</a:t>
            </a:r>
            <a:r>
              <a:rPr lang="en-US" sz="2600" b="1" dirty="0">
                <a:solidFill>
                  <a:schemeClr val="tx1"/>
                </a:solidFill>
              </a:rPr>
              <a:t> their strengths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Access </a:t>
            </a:r>
            <a:r>
              <a:rPr lang="en-US" sz="2600" b="1" dirty="0">
                <a:solidFill>
                  <a:schemeClr val="tx1"/>
                </a:solidFill>
              </a:rPr>
              <a:t>own perspective</a:t>
            </a:r>
            <a:r>
              <a:rPr lang="en-US" sz="2600" dirty="0">
                <a:solidFill>
                  <a:schemeClr val="tx1"/>
                </a:solidFill>
              </a:rPr>
              <a:t>, experience, and ‘teachable points of view’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Willingness to </a:t>
            </a:r>
            <a:r>
              <a:rPr lang="en-US" sz="2600" b="1" dirty="0">
                <a:solidFill>
                  <a:schemeClr val="tx1"/>
                </a:solidFill>
              </a:rPr>
              <a:t>listen, challenge, and support </a:t>
            </a:r>
            <a:r>
              <a:rPr lang="en-US" sz="2600" dirty="0">
                <a:solidFill>
                  <a:schemeClr val="tx1"/>
                </a:solidFill>
              </a:rPr>
              <a:t>as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Openness, Honesty, and Trust </a:t>
            </a:r>
            <a:r>
              <a:rPr lang="en-US" sz="2600" dirty="0">
                <a:solidFill>
                  <a:schemeClr val="tx1"/>
                </a:solidFill>
              </a:rPr>
              <a:t>– the best Mentoring relationships come where the Mentee feels that they can engage fully, irrespective of ‘level’ or ‘status’</a:t>
            </a:r>
          </a:p>
          <a:p>
            <a:endParaRPr lang="en-IE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1414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4800" dirty="0">
                <a:solidFill>
                  <a:schemeClr val="accent1"/>
                </a:solidFill>
                <a:ea typeface="Adobe Gothic Std B" panose="020B0800000000000000" pitchFamily="34" charset="-128"/>
              </a:rPr>
              <a:t>Skills and Characteristics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1A8A-2FFC-40CF-83E5-E8B28D11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63" y="1948282"/>
            <a:ext cx="4210215" cy="12055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dirty="0"/>
              <a:t>Asking the right questions and listening to the responses helps your mentee to feel comfortable with both the process and the outcome of the conversation with you. </a:t>
            </a:r>
          </a:p>
          <a:p>
            <a:endParaRPr lang="en-US" sz="7200" dirty="0"/>
          </a:p>
          <a:p>
            <a:pPr marL="0" indent="0">
              <a:buNone/>
            </a:pPr>
            <a:r>
              <a:rPr lang="en-US" sz="7200" dirty="0"/>
              <a:t>The key types of questions for you as mentor are: </a:t>
            </a:r>
          </a:p>
          <a:p>
            <a:r>
              <a:rPr lang="en-US" sz="7200" b="1" dirty="0"/>
              <a:t>Open ended questions</a:t>
            </a:r>
          </a:p>
          <a:p>
            <a:r>
              <a:rPr lang="en-US" sz="7200" dirty="0"/>
              <a:t>Probing questions </a:t>
            </a:r>
          </a:p>
          <a:p>
            <a:r>
              <a:rPr lang="en-US" sz="7200" dirty="0"/>
              <a:t>Closed questions (sometimes) </a:t>
            </a:r>
          </a:p>
          <a:p>
            <a:r>
              <a:rPr lang="en-US" sz="7200" dirty="0"/>
              <a:t>Reflective questions </a:t>
            </a:r>
          </a:p>
          <a:p>
            <a:endParaRPr lang="en-I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81EDA4-77E6-4E46-B7B1-5FC20CCE0256}"/>
              </a:ext>
            </a:extLst>
          </p:cNvPr>
          <p:cNvCxnSpPr/>
          <p:nvPr/>
        </p:nvCxnSpPr>
        <p:spPr>
          <a:xfrm flipH="1">
            <a:off x="6217611" y="1908991"/>
            <a:ext cx="13856" cy="3349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A495DFC-6D13-40D1-A0F7-A03CE036CD0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18934" y="1690688"/>
            <a:ext cx="4694922" cy="3785894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9858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4800" dirty="0">
                <a:solidFill>
                  <a:schemeClr val="accent1"/>
                </a:solidFill>
                <a:ea typeface="Adobe Gothic Std B" panose="020B0800000000000000" pitchFamily="34" charset="-128"/>
              </a:rPr>
              <a:t>Skills and Characteristics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1A8A-2FFC-40CF-83E5-E8B28D11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63" y="1948282"/>
            <a:ext cx="4210215" cy="120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Open question techniques</a:t>
            </a:r>
          </a:p>
          <a:p>
            <a:endParaRPr lang="en-I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81EDA4-77E6-4E46-B7B1-5FC20CCE0256}"/>
              </a:ext>
            </a:extLst>
          </p:cNvPr>
          <p:cNvCxnSpPr/>
          <p:nvPr/>
        </p:nvCxnSpPr>
        <p:spPr>
          <a:xfrm flipH="1">
            <a:off x="6217611" y="1908991"/>
            <a:ext cx="13856" cy="3349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A6E8DD6-62AD-42B8-BCD5-245221D67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202"/>
          <a:stretch/>
        </p:blipFill>
        <p:spPr>
          <a:xfrm>
            <a:off x="1504726" y="2536615"/>
            <a:ext cx="4503372" cy="25293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6215B-A222-4EE6-AC83-C3F000F749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0" b="9739"/>
          <a:stretch/>
        </p:blipFill>
        <p:spPr>
          <a:xfrm>
            <a:off x="7423942" y="2722318"/>
            <a:ext cx="3135390" cy="2008532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4651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sz="4800" dirty="0">
                <a:solidFill>
                  <a:schemeClr val="accent1"/>
                </a:solidFill>
                <a:ea typeface="Adobe Gothic Std B" panose="020B0800000000000000" pitchFamily="34" charset="-128"/>
              </a:rPr>
              <a:t>Skills and Characteristics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1A8A-2FFC-40CF-83E5-E8B28D11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63" y="1948282"/>
            <a:ext cx="4210215" cy="12055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000" dirty="0"/>
              <a:t>Active Listening </a:t>
            </a:r>
          </a:p>
          <a:p>
            <a:endParaRPr lang="en-IE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81EDA4-77E6-4E46-B7B1-5FC20CCE0256}"/>
              </a:ext>
            </a:extLst>
          </p:cNvPr>
          <p:cNvCxnSpPr/>
          <p:nvPr/>
        </p:nvCxnSpPr>
        <p:spPr>
          <a:xfrm flipH="1">
            <a:off x="6217611" y="1908991"/>
            <a:ext cx="13856" cy="3349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CCF79D-A0C5-49CA-BB2B-8D463FCDA0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7" y="5715808"/>
            <a:ext cx="838546" cy="507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4B7008-8B69-440E-B773-EF8173C4A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191" y="1800593"/>
            <a:ext cx="4310246" cy="35664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C6E62A-67EC-4CB9-9DB7-E3525BE4132A}"/>
              </a:ext>
            </a:extLst>
          </p:cNvPr>
          <p:cNvSpPr txBox="1"/>
          <p:nvPr/>
        </p:nvSpPr>
        <p:spPr>
          <a:xfrm>
            <a:off x="1207842" y="3013017"/>
            <a:ext cx="454104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E" sz="1800" dirty="0"/>
              <a:t>One of the most important skills for a mentor is the ability to really listen to what your mentee is saying &amp; to ask questions which help the mentee to come to the right conclusions. 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68093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42D7-DD0C-49FE-822A-0A877C962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8000" b="1" dirty="0">
                <a:solidFill>
                  <a:schemeClr val="accent1"/>
                </a:solidFill>
              </a:rPr>
              <a:t>First Meeting </a:t>
            </a:r>
            <a:endParaRPr lang="en-IE" b="1" dirty="0">
              <a:solidFill>
                <a:schemeClr val="accent1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6800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dirty="0">
                <a:solidFill>
                  <a:schemeClr val="accent1"/>
                </a:solidFill>
              </a:rPr>
              <a:t>First Meeting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51A8A-2FFC-40CF-83E5-E8B28D11E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63" y="1948282"/>
            <a:ext cx="4628911" cy="20969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3200" dirty="0"/>
              <a:t>What should be discussed in the first meeting with your mentee?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381EDA4-77E6-4E46-B7B1-5FC20CCE0256}"/>
              </a:ext>
            </a:extLst>
          </p:cNvPr>
          <p:cNvCxnSpPr/>
          <p:nvPr/>
        </p:nvCxnSpPr>
        <p:spPr>
          <a:xfrm flipH="1">
            <a:off x="6217611" y="1908991"/>
            <a:ext cx="13856" cy="33496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49D09B7-A9B1-4C34-B073-FB6572B939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" r="5963" b="13197"/>
          <a:stretch/>
        </p:blipFill>
        <p:spPr>
          <a:xfrm>
            <a:off x="7554000" y="2267617"/>
            <a:ext cx="1173707" cy="11573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3E48A6-B83F-42C5-BF6D-E20C771EB6A3}"/>
              </a:ext>
            </a:extLst>
          </p:cNvPr>
          <p:cNvSpPr txBox="1"/>
          <p:nvPr/>
        </p:nvSpPr>
        <p:spPr>
          <a:xfrm>
            <a:off x="8976186" y="2661637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rgbClr val="BA407B"/>
                </a:solidFill>
                <a:latin typeface="Lato"/>
              </a:rPr>
              <a:t>Discussion</a:t>
            </a:r>
            <a:endParaRPr kumimoji="0" lang="en-IE" sz="1800" b="1" i="0" u="none" strike="noStrike" kern="1200" cap="none" spc="0" normalizeH="0" baseline="0" noProof="0" dirty="0">
              <a:ln>
                <a:noFill/>
              </a:ln>
              <a:solidFill>
                <a:srgbClr val="BA407B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A568169-41FF-4540-9911-46F85E52F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8" r="7722" b="14833"/>
          <a:stretch/>
        </p:blipFill>
        <p:spPr>
          <a:xfrm>
            <a:off x="7639332" y="3728138"/>
            <a:ext cx="1156931" cy="1159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B13E8D-C036-4F37-B8D3-A60E0431DB96}"/>
              </a:ext>
            </a:extLst>
          </p:cNvPr>
          <p:cNvSpPr txBox="1"/>
          <p:nvPr/>
        </p:nvSpPr>
        <p:spPr>
          <a:xfrm>
            <a:off x="8976186" y="4123072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b="1" dirty="0">
                <a:solidFill>
                  <a:srgbClr val="B4BF7E"/>
                </a:solidFill>
                <a:latin typeface="Lato"/>
              </a:rPr>
              <a:t>5</a:t>
            </a: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srgbClr val="B4BF7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minutes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5907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dirty="0">
                <a:solidFill>
                  <a:schemeClr val="accent1"/>
                </a:solidFill>
              </a:rPr>
              <a:t>First Meeting </a:t>
            </a:r>
            <a:endParaRPr lang="en-IE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5237F19-508D-4506-AD1A-EF447D979536}"/>
              </a:ext>
            </a:extLst>
          </p:cNvPr>
          <p:cNvGraphicFramePr>
            <a:graphicFrameLocks/>
          </p:cNvGraphicFramePr>
          <p:nvPr/>
        </p:nvGraphicFramePr>
        <p:xfrm>
          <a:off x="1178720" y="1737360"/>
          <a:ext cx="2180706" cy="209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1C5B77-A652-4B89-9846-5B11D4C38092}"/>
              </a:ext>
            </a:extLst>
          </p:cNvPr>
          <p:cNvSpPr txBox="1"/>
          <p:nvPr/>
        </p:nvSpPr>
        <p:spPr>
          <a:xfrm>
            <a:off x="968312" y="3594652"/>
            <a:ext cx="3140765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Your role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Your background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Why you applied- what do you want to gain as a mentor?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What do they want to gain as a mentee?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0B00C97-54EB-43A5-8891-DA5D94F2D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666010"/>
              </p:ext>
            </p:extLst>
          </p:nvPr>
        </p:nvGraphicFramePr>
        <p:xfrm>
          <a:off x="968312" y="1977796"/>
          <a:ext cx="3053182" cy="161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2650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dirty="0">
                <a:solidFill>
                  <a:schemeClr val="accent1"/>
                </a:solidFill>
              </a:rPr>
              <a:t>First Meeting </a:t>
            </a:r>
            <a:endParaRPr lang="en-IE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5237F19-508D-4506-AD1A-EF447D9795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968511"/>
              </p:ext>
            </p:extLst>
          </p:nvPr>
        </p:nvGraphicFramePr>
        <p:xfrm>
          <a:off x="1178720" y="1737360"/>
          <a:ext cx="2180706" cy="209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1C5B77-A652-4B89-9846-5B11D4C38092}"/>
              </a:ext>
            </a:extLst>
          </p:cNvPr>
          <p:cNvSpPr txBox="1"/>
          <p:nvPr/>
        </p:nvSpPr>
        <p:spPr>
          <a:xfrm>
            <a:off x="968312" y="3594652"/>
            <a:ext cx="3140765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Your role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Your background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Why you applied- what do you want to gain as a mentor?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What do they want to gain as a mentee?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0B00C97-54EB-43A5-8891-DA5D94F2D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436283"/>
              </p:ext>
            </p:extLst>
          </p:nvPr>
        </p:nvGraphicFramePr>
        <p:xfrm>
          <a:off x="968312" y="1977796"/>
          <a:ext cx="5839992" cy="161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384424-972E-4064-9ADD-8816D1706E87}"/>
              </a:ext>
            </a:extLst>
          </p:cNvPr>
          <p:cNvSpPr txBox="1"/>
          <p:nvPr/>
        </p:nvSpPr>
        <p:spPr>
          <a:xfrm>
            <a:off x="4544099" y="3546261"/>
            <a:ext cx="2056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Logistics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Communication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Structure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Boundaries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Confidentiality</a:t>
            </a: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9926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B709-619F-4F3A-ACFD-7DC07481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Objectives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41D843-5A09-475E-89E5-18F7D660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E" sz="2000" dirty="0"/>
              <a:t>Understand the mentoring programme and process 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Identify the role and responsibilities of a mentee and mentor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Preparing for your first meeting to ensure you get off to a positive start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Become familiar with the tools and resources available to you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Q&amp;A and Next Steps</a:t>
            </a:r>
          </a:p>
          <a:p>
            <a:endParaRPr lang="en-I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92701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dirty="0">
                <a:solidFill>
                  <a:schemeClr val="accent1"/>
                </a:solidFill>
              </a:rPr>
              <a:t>First Meeting </a:t>
            </a:r>
            <a:endParaRPr lang="en-IE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5237F19-508D-4506-AD1A-EF447D979536}"/>
              </a:ext>
            </a:extLst>
          </p:cNvPr>
          <p:cNvGraphicFramePr>
            <a:graphicFrameLocks/>
          </p:cNvGraphicFramePr>
          <p:nvPr/>
        </p:nvGraphicFramePr>
        <p:xfrm>
          <a:off x="1178720" y="1737360"/>
          <a:ext cx="2180706" cy="209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1C5B77-A652-4B89-9846-5B11D4C38092}"/>
              </a:ext>
            </a:extLst>
          </p:cNvPr>
          <p:cNvSpPr txBox="1"/>
          <p:nvPr/>
        </p:nvSpPr>
        <p:spPr>
          <a:xfrm>
            <a:off x="968311" y="3546261"/>
            <a:ext cx="3075891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Your role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Your background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Why you applied- what do you want to gain as a mentor?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What do they want to gain as a mentee?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0B00C97-54EB-43A5-8891-DA5D94F2DC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1059445"/>
              </p:ext>
            </p:extLst>
          </p:nvPr>
        </p:nvGraphicFramePr>
        <p:xfrm>
          <a:off x="968311" y="1977796"/>
          <a:ext cx="8275079" cy="161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7384424-972E-4064-9ADD-8816D1706E87}"/>
              </a:ext>
            </a:extLst>
          </p:cNvPr>
          <p:cNvSpPr txBox="1"/>
          <p:nvPr/>
        </p:nvSpPr>
        <p:spPr>
          <a:xfrm>
            <a:off x="4077626" y="3546261"/>
            <a:ext cx="2056447" cy="3378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Logistics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Communication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Structure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Boundaries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Confidentiality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Preparation? </a:t>
            </a: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FB049-F539-4464-AD37-15993D1CFB95}"/>
              </a:ext>
            </a:extLst>
          </p:cNvPr>
          <p:cNvSpPr txBox="1"/>
          <p:nvPr/>
        </p:nvSpPr>
        <p:spPr>
          <a:xfrm>
            <a:off x="7106589" y="3548627"/>
            <a:ext cx="2056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Objectives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Measure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Review Success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0169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dirty="0">
                <a:solidFill>
                  <a:schemeClr val="accent1"/>
                </a:solidFill>
              </a:rPr>
              <a:t>First Meeting </a:t>
            </a:r>
            <a:endParaRPr lang="en-IE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5237F19-508D-4506-AD1A-EF447D979536}"/>
              </a:ext>
            </a:extLst>
          </p:cNvPr>
          <p:cNvGraphicFramePr>
            <a:graphicFrameLocks/>
          </p:cNvGraphicFramePr>
          <p:nvPr/>
        </p:nvGraphicFramePr>
        <p:xfrm>
          <a:off x="1178720" y="1737360"/>
          <a:ext cx="2180706" cy="209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81C5B77-A652-4B89-9846-5B11D4C38092}"/>
              </a:ext>
            </a:extLst>
          </p:cNvPr>
          <p:cNvSpPr txBox="1"/>
          <p:nvPr/>
        </p:nvSpPr>
        <p:spPr>
          <a:xfrm>
            <a:off x="936816" y="3452025"/>
            <a:ext cx="3011169" cy="374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Your role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Your background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Why you applied- what do you want to gain as a mentor?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What do they want to gain as a mentee?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84424-972E-4064-9ADD-8816D1706E87}"/>
              </a:ext>
            </a:extLst>
          </p:cNvPr>
          <p:cNvSpPr txBox="1"/>
          <p:nvPr/>
        </p:nvSpPr>
        <p:spPr>
          <a:xfrm>
            <a:off x="3753091" y="3456841"/>
            <a:ext cx="2056447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Logistics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Communication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Structure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Boundaries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Confidentiality</a:t>
            </a: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FB049-F539-4464-AD37-15993D1CFB95}"/>
              </a:ext>
            </a:extLst>
          </p:cNvPr>
          <p:cNvSpPr txBox="1"/>
          <p:nvPr/>
        </p:nvSpPr>
        <p:spPr>
          <a:xfrm>
            <a:off x="6386991" y="3452025"/>
            <a:ext cx="2056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Objectives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Measure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Review Success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1AE965BC-59FE-420B-BCC5-8A482C2123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243370"/>
              </p:ext>
            </p:extLst>
          </p:nvPr>
        </p:nvGraphicFramePr>
        <p:xfrm>
          <a:off x="1048784" y="1701296"/>
          <a:ext cx="9834562" cy="209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BE60FB7-44E9-4DA9-B9DF-B62CA668BF1C}"/>
              </a:ext>
            </a:extLst>
          </p:cNvPr>
          <p:cNvSpPr txBox="1"/>
          <p:nvPr/>
        </p:nvSpPr>
        <p:spPr>
          <a:xfrm>
            <a:off x="9018629" y="3463184"/>
            <a:ext cx="2056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Agree date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E" sz="1600" dirty="0">
                <a:solidFill>
                  <a:srgbClr val="09506C"/>
                </a:solidFill>
              </a:rPr>
              <a:t>Agree topic</a:t>
            </a:r>
          </a:p>
          <a:p>
            <a:pPr>
              <a:lnSpc>
                <a:spcPct val="150000"/>
              </a:lnSpc>
            </a:pPr>
            <a:endParaRPr lang="en-IE" sz="1600" dirty="0">
              <a:solidFill>
                <a:srgbClr val="09506C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E" sz="1600" dirty="0">
              <a:solidFill>
                <a:srgbClr val="09506C"/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46227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800" dirty="0">
                <a:solidFill>
                  <a:schemeClr val="accent1"/>
                </a:solidFill>
              </a:rPr>
              <a:t>First Meeting </a:t>
            </a:r>
            <a:endParaRPr lang="en-IE" dirty="0">
              <a:solidFill>
                <a:schemeClr val="accent1"/>
              </a:solidFill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5237F19-508D-4506-AD1A-EF447D979536}"/>
              </a:ext>
            </a:extLst>
          </p:cNvPr>
          <p:cNvGraphicFramePr>
            <a:graphicFrameLocks/>
          </p:cNvGraphicFramePr>
          <p:nvPr/>
        </p:nvGraphicFramePr>
        <p:xfrm>
          <a:off x="1178720" y="1737360"/>
          <a:ext cx="2180706" cy="209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11744C2-6647-4A30-9138-22FDFE1E9162}"/>
              </a:ext>
            </a:extLst>
          </p:cNvPr>
          <p:cNvSpPr txBox="1"/>
          <p:nvPr/>
        </p:nvSpPr>
        <p:spPr>
          <a:xfrm>
            <a:off x="1270090" y="2053188"/>
            <a:ext cx="9743190" cy="150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fontAlgn="auto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IE" sz="3200" dirty="0">
                <a:latin typeface="+mj-lt"/>
                <a:ea typeface="+mj-ea"/>
                <a:cs typeface="+mj-cs"/>
              </a:rPr>
              <a:t>Who has taken part in a Mentoring Programme before? </a:t>
            </a:r>
          </a:p>
          <a:p>
            <a:pPr marR="0" lvl="0" algn="l" defTabSz="914400" rtl="0" fontAlgn="auto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IE" sz="3200" dirty="0">
                <a:latin typeface="+mj-lt"/>
                <a:ea typeface="+mj-ea"/>
                <a:cs typeface="+mj-cs"/>
              </a:rPr>
              <a:t>What worked well in the first meeting? 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6433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EF9F-D434-4064-BA0F-D11CCB1CE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First Meeting:  Support Materials </a:t>
            </a:r>
            <a:b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First Meeting: Support Materials</a:t>
            </a:r>
            <a:endParaRPr lang="en-I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B12B0-6DB3-49CA-B2C1-0E3ECDC29F73}"/>
              </a:ext>
            </a:extLst>
          </p:cNvPr>
          <p:cNvSpPr txBox="1"/>
          <p:nvPr/>
        </p:nvSpPr>
        <p:spPr>
          <a:xfrm>
            <a:off x="1106905" y="2219093"/>
            <a:ext cx="1039575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At the start of a mentoring partnership, it is essential to discuss mutual expectations and establish a set of ground rules as to how the relationship will be conducted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will ensure that the relationship develops effectively and that mentee needs are met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Use this first meeting template to ensure that you have agreed on the most important aspects of the Mentoring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Checklist can be found on the Mentoring tile on the ISWE website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1482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34906-C170-414C-B7EE-8E9C310E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Goal Setting- </a:t>
            </a:r>
            <a:r>
              <a:rPr lang="en-IE" sz="4800" dirty="0">
                <a:solidFill>
                  <a:schemeClr val="accent1"/>
                </a:solidFill>
                <a:ea typeface="+mn-ea"/>
                <a:cs typeface="+mn-cs"/>
              </a:rPr>
              <a:t>common focus areas</a:t>
            </a:r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provided to </a:t>
            </a:r>
            <a:r>
              <a:rPr kumimoji="0" lang="en-IE" sz="48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mentees</a:t>
            </a:r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FCA992-87F7-454F-BE33-B5AC2B8B3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30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400" dirty="0"/>
              <a:t>Some common mentee focus areas can include but are not limited to: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/>
              <a:t> Career planning/ trajectories </a:t>
            </a:r>
            <a:r>
              <a:rPr lang="en-IE" sz="2400" dirty="0" err="1"/>
              <a:t>eg.</a:t>
            </a:r>
            <a:r>
              <a:rPr lang="en-IE" sz="2400" dirty="0"/>
              <a:t> next steps/5-year plans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/>
              <a:t>Confidence skills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/>
              <a:t>Gain visibility for potential promotions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/>
              <a:t>Learn the workplace culture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/>
              <a:t>Life/work balance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IE" sz="2400" dirty="0"/>
              <a:t>Networking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IE" sz="2400" dirty="0"/>
              <a:t>Skills development (Problem-solving skills, Leadership skills, Public speaking/presentation skills)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IE" sz="2000" dirty="0"/>
          </a:p>
          <a:p>
            <a:pPr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Ø"/>
            </a:pPr>
            <a:endParaRPr lang="en-IE" sz="2000" dirty="0"/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IE" sz="2000" dirty="0"/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 dirty="0"/>
              <a:t>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7C42F5-51AB-4835-AC21-061D7CD5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94720" y="5883131"/>
            <a:ext cx="878521" cy="8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80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9C9DD-ED8F-CFC0-33A6-1052B957D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6342-39AA-74A2-271D-C1876C99E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Goal Setting- Prepare for Mentoring Checklist Provided to Mentees 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2"/>
              </a:solidFill>
            </a:endParaRP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81899F5-D5AD-780C-D17D-EAE46426A4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 dirty="0"/>
              <a:t> 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0F4A36-8EF9-EF19-0AFE-288C9CC6A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63339"/>
              </p:ext>
            </p:extLst>
          </p:nvPr>
        </p:nvGraphicFramePr>
        <p:xfrm>
          <a:off x="2680494" y="1615210"/>
          <a:ext cx="5891787" cy="463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787">
                  <a:extLst>
                    <a:ext uri="{9D8B030D-6E8A-4147-A177-3AD203B41FA5}">
                      <a16:colId xmlns:a16="http://schemas.microsoft.com/office/drawing/2014/main" val="4243797034"/>
                    </a:ext>
                  </a:extLst>
                </a:gridCol>
              </a:tblGrid>
              <a:tr h="1214681">
                <a:tc>
                  <a:txBody>
                    <a:bodyPr/>
                    <a:lstStyle/>
                    <a:p>
                      <a:r>
                        <a:rPr lang="en-US" sz="1600" dirty="0"/>
                        <a:t>The following questions will help you get the most out of being mentored, not all questions will be useful, simply answer those which feel most relevant or helpful. </a:t>
                      </a:r>
                      <a:endParaRPr lang="en-US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35239"/>
                  </a:ext>
                </a:extLst>
              </a:tr>
              <a:tr h="657491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IE" sz="1800" dirty="0">
                          <a:effectLst/>
                        </a:rPr>
                        <a:t>What is my purpose for being mentored, why am I doing this? </a:t>
                      </a:r>
                      <a:endParaRPr lang="en-I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094694"/>
                  </a:ext>
                </a:extLst>
              </a:tr>
              <a:tr h="460244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IE" sz="1800" dirty="0">
                          <a:effectLst/>
                        </a:rPr>
                        <a:t>What do I need to know about my Mentor? </a:t>
                      </a:r>
                      <a:endParaRPr lang="en-I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966281"/>
                  </a:ext>
                </a:extLst>
              </a:tr>
              <a:tr h="6540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E" sz="1800" dirty="0">
                          <a:effectLst/>
                        </a:rPr>
                        <a:t>Which specific Personal Development Objectives do I want to focus on? </a:t>
                      </a:r>
                      <a:endParaRPr lang="en-I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105251"/>
                  </a:ext>
                </a:extLst>
              </a:tr>
              <a:tr h="710354">
                <a:tc>
                  <a:txBody>
                    <a:bodyPr/>
                    <a:lstStyle/>
                    <a:p>
                      <a:pPr marL="285750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IE" sz="1800" dirty="0">
                          <a:effectLst/>
                        </a:rPr>
                        <a:t>What are my potential barriers to getting the most out of this opportunity and how will I overcome them?</a:t>
                      </a:r>
                      <a:endParaRPr lang="en-I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26583"/>
                  </a:ext>
                </a:extLst>
              </a:tr>
              <a:tr h="93437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IE" sz="1800" dirty="0">
                          <a:effectLst/>
                        </a:rPr>
                        <a:t>What requests or agreements might I want to make of my mentor, e.g. their level of challenge, type of support I need, etc.?</a:t>
                      </a:r>
                      <a:endParaRPr lang="en-IE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697875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194A0CE5-B406-5FF0-2762-947E02F6DC6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98262" y="5842954"/>
            <a:ext cx="878521" cy="8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64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DF663-77EF-42CC-BFEB-5F8D07089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Mentee Info: Subsequent meetings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8CD91-168B-47FB-BB22-113CB8646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1007943">
              <a:lnSpc>
                <a:spcPct val="100000"/>
              </a:lnSpc>
              <a:spcBef>
                <a:spcPts val="1102"/>
              </a:spcBef>
              <a:buClr>
                <a:schemeClr val="bg2"/>
              </a:buClr>
            </a:pPr>
            <a:r>
              <a:rPr lang="en-US" sz="2400" kern="1200" dirty="0">
                <a:ea typeface="Calibri"/>
                <a:cs typeface="Times New Roman"/>
              </a:rPr>
              <a:t>Remember your </a:t>
            </a:r>
            <a:r>
              <a:rPr lang="en-US" sz="2400" b="1" kern="1200" dirty="0">
                <a:ea typeface="Calibri"/>
                <a:cs typeface="Times New Roman"/>
              </a:rPr>
              <a:t>Goals for the </a:t>
            </a:r>
            <a:r>
              <a:rPr lang="en-US" sz="2400" b="1" kern="1200" dirty="0" err="1">
                <a:ea typeface="Calibri"/>
                <a:cs typeface="Times New Roman"/>
              </a:rPr>
              <a:t>Programme</a:t>
            </a:r>
            <a:endParaRPr lang="en-US" sz="2400" b="1" kern="1200" dirty="0">
              <a:ea typeface="Calibri"/>
              <a:cs typeface="Times New Roman"/>
            </a:endParaRPr>
          </a:p>
          <a:p>
            <a:pPr defTabSz="1007943">
              <a:lnSpc>
                <a:spcPct val="100000"/>
              </a:lnSpc>
              <a:spcBef>
                <a:spcPts val="1102"/>
              </a:spcBef>
              <a:buClr>
                <a:schemeClr val="bg2"/>
              </a:buClr>
            </a:pPr>
            <a:r>
              <a:rPr lang="en-US" sz="2400" b="1" kern="1200" dirty="0">
                <a:ea typeface="Calibri"/>
                <a:cs typeface="Times New Roman"/>
              </a:rPr>
              <a:t>Learn</a:t>
            </a:r>
            <a:r>
              <a:rPr lang="en-US" sz="2400" kern="1200" dirty="0">
                <a:ea typeface="Calibri"/>
                <a:cs typeface="Times New Roman"/>
              </a:rPr>
              <a:t> about your mentor’s personal career journey and </a:t>
            </a:r>
            <a:r>
              <a:rPr lang="en-US" sz="2400" b="1" kern="1200" dirty="0">
                <a:ea typeface="Calibri"/>
                <a:cs typeface="Times New Roman"/>
              </a:rPr>
              <a:t>discuss</a:t>
            </a:r>
            <a:r>
              <a:rPr lang="en-US" sz="2400" kern="1200" dirty="0">
                <a:ea typeface="Calibri"/>
                <a:cs typeface="Times New Roman"/>
              </a:rPr>
              <a:t> your career aspirations </a:t>
            </a:r>
          </a:p>
          <a:p>
            <a:pPr defTabSz="1007943">
              <a:lnSpc>
                <a:spcPct val="100000"/>
              </a:lnSpc>
              <a:spcBef>
                <a:spcPts val="1102"/>
              </a:spcBef>
              <a:buClr>
                <a:schemeClr val="bg2"/>
              </a:buClr>
            </a:pPr>
            <a:r>
              <a:rPr lang="en-US" sz="2400" kern="1200" dirty="0">
                <a:ea typeface="Calibri"/>
                <a:cs typeface="Times New Roman"/>
              </a:rPr>
              <a:t>Explore your own </a:t>
            </a:r>
            <a:r>
              <a:rPr lang="en-US" sz="2400" b="1" kern="1200" dirty="0">
                <a:ea typeface="Calibri"/>
                <a:cs typeface="Times New Roman"/>
              </a:rPr>
              <a:t>personal development objectives </a:t>
            </a:r>
            <a:r>
              <a:rPr lang="en-US" sz="2400" kern="1200" dirty="0">
                <a:ea typeface="Calibri"/>
                <a:cs typeface="Times New Roman"/>
              </a:rPr>
              <a:t>&amp; those of your mentor</a:t>
            </a:r>
          </a:p>
          <a:p>
            <a:pPr defTabSz="1007943">
              <a:lnSpc>
                <a:spcPct val="100000"/>
              </a:lnSpc>
              <a:spcBef>
                <a:spcPts val="1102"/>
              </a:spcBef>
              <a:buClr>
                <a:schemeClr val="bg2"/>
              </a:buClr>
            </a:pPr>
            <a:r>
              <a:rPr lang="en-US" sz="2400" kern="1200" dirty="0">
                <a:ea typeface="Calibri"/>
                <a:cs typeface="Times New Roman"/>
              </a:rPr>
              <a:t>Use your Mentor as a confidential </a:t>
            </a:r>
            <a:r>
              <a:rPr lang="en-US" sz="2400" b="1" kern="1200" dirty="0">
                <a:ea typeface="Calibri"/>
                <a:cs typeface="Times New Roman"/>
              </a:rPr>
              <a:t>sounding board </a:t>
            </a:r>
          </a:p>
          <a:p>
            <a:pPr defTabSz="1007943">
              <a:lnSpc>
                <a:spcPct val="100000"/>
              </a:lnSpc>
              <a:spcBef>
                <a:spcPts val="1102"/>
              </a:spcBef>
              <a:buClr>
                <a:schemeClr val="bg2"/>
              </a:buClr>
            </a:pPr>
            <a:r>
              <a:rPr lang="en-US" sz="2400" kern="1200" dirty="0">
                <a:ea typeface="Calibri"/>
                <a:cs typeface="Times New Roman"/>
              </a:rPr>
              <a:t>What do you need to </a:t>
            </a:r>
            <a:r>
              <a:rPr lang="en-US" sz="2400" b="1" kern="1200" dirty="0">
                <a:ea typeface="Calibri"/>
                <a:cs typeface="Times New Roman"/>
              </a:rPr>
              <a:t>prepare before each meeting</a:t>
            </a:r>
            <a:r>
              <a:rPr lang="en-US" sz="2400" kern="1200" dirty="0">
                <a:ea typeface="Calibri"/>
                <a:cs typeface="Times New Roman"/>
              </a:rPr>
              <a:t>? Discuss this with your mentor </a:t>
            </a:r>
          </a:p>
          <a:p>
            <a:pPr defTabSz="1007943">
              <a:lnSpc>
                <a:spcPct val="100000"/>
              </a:lnSpc>
              <a:spcBef>
                <a:spcPts val="1102"/>
              </a:spcBef>
              <a:buClr>
                <a:schemeClr val="bg2"/>
              </a:buClr>
            </a:pPr>
            <a:r>
              <a:rPr lang="en-US" sz="2400" kern="1200" dirty="0">
                <a:ea typeface="Calibri"/>
                <a:cs typeface="Times New Roman"/>
              </a:rPr>
              <a:t>Does your </a:t>
            </a:r>
            <a:r>
              <a:rPr lang="en-US" sz="2400" b="1" kern="1200" dirty="0">
                <a:ea typeface="Calibri"/>
                <a:cs typeface="Times New Roman"/>
              </a:rPr>
              <a:t>mentor want to know the topic </a:t>
            </a:r>
            <a:r>
              <a:rPr lang="en-US" sz="2400" kern="1200" dirty="0">
                <a:ea typeface="Calibri"/>
                <a:cs typeface="Times New Roman"/>
              </a:rPr>
              <a:t>for discussion beforehand? Agree this with them</a:t>
            </a:r>
          </a:p>
          <a:p>
            <a:pPr defTabSz="1007943">
              <a:lnSpc>
                <a:spcPct val="100000"/>
              </a:lnSpc>
              <a:spcBef>
                <a:spcPts val="1102"/>
              </a:spcBef>
              <a:buClr>
                <a:schemeClr val="bg2"/>
              </a:buClr>
            </a:pPr>
            <a:r>
              <a:rPr lang="en-US" sz="2400" kern="1200" dirty="0">
                <a:ea typeface="Calibri"/>
                <a:cs typeface="Times New Roman"/>
              </a:rPr>
              <a:t>Complete your </a:t>
            </a:r>
            <a:r>
              <a:rPr lang="en-US" sz="2400" b="1" kern="1200" dirty="0">
                <a:ea typeface="Calibri"/>
                <a:cs typeface="Times New Roman"/>
              </a:rPr>
              <a:t>Mentee Learning Log  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484B1-EB23-4F27-BF82-35CFA7A252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87" b="8468"/>
          <a:stretch/>
        </p:blipFill>
        <p:spPr>
          <a:xfrm>
            <a:off x="8785654" y="4673600"/>
            <a:ext cx="3406346" cy="1625688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4917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8EF9F-D434-4064-BA0F-D11CCB1C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44" y="439770"/>
            <a:ext cx="10515600" cy="1325563"/>
          </a:xfrm>
        </p:spPr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Subsequent meetings: Mentee Support Materials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C5FE92-C084-48BC-9AD2-5C5B317D90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833" r="15000"/>
          <a:stretch/>
        </p:blipFill>
        <p:spPr>
          <a:xfrm>
            <a:off x="9610623" y="5066007"/>
            <a:ext cx="1714115" cy="16306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77F128-6F74-4C9D-AFA0-BC0B15DC7DD9}"/>
              </a:ext>
            </a:extLst>
          </p:cNvPr>
          <p:cNvSpPr txBox="1"/>
          <p:nvPr/>
        </p:nvSpPr>
        <p:spPr>
          <a:xfrm>
            <a:off x="647144" y="1609492"/>
            <a:ext cx="10677594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1007943" rtl="0">
              <a:lnSpc>
                <a:spcPct val="100000"/>
              </a:lnSpc>
              <a:spcBef>
                <a:spcPts val="1102"/>
              </a:spcBef>
              <a:buClr>
                <a:srgbClr val="E57225"/>
              </a:buClr>
              <a:buNone/>
            </a:pPr>
            <a:endParaRPr lang="en-IE" sz="1800" b="1" kern="1200" dirty="0">
              <a:ea typeface="Calibri"/>
              <a:cs typeface="Times New Roman"/>
            </a:endParaRPr>
          </a:p>
          <a:p>
            <a:pPr marL="0" indent="0" algn="l" defTabSz="1007943" rtl="0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None/>
            </a:pPr>
            <a:r>
              <a:rPr lang="en-IE" sz="2000" kern="1200" dirty="0">
                <a:ea typeface="Calibri"/>
                <a:cs typeface="Times New Roman"/>
              </a:rPr>
              <a:t>We have provided all mentees with a </a:t>
            </a:r>
            <a:r>
              <a:rPr lang="en-IE" sz="2000" b="1" kern="1200" dirty="0">
                <a:ea typeface="Calibri"/>
                <a:cs typeface="Times New Roman"/>
              </a:rPr>
              <a:t>Mentee Learning Log</a:t>
            </a:r>
            <a:endParaRPr lang="en-IE" sz="2000" b="1" dirty="0">
              <a:ea typeface="Calibri"/>
              <a:cs typeface="Times New Roman"/>
            </a:endParaRPr>
          </a:p>
          <a:p>
            <a:pPr marL="0" indent="0" algn="l" defTabSz="1007943" rtl="0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None/>
            </a:pPr>
            <a:r>
              <a:rPr lang="en-IE" sz="2000" b="1" kern="1200" dirty="0">
                <a:ea typeface="Calibri"/>
                <a:cs typeface="Times New Roman"/>
              </a:rPr>
              <a:t>This document is used to:  </a:t>
            </a:r>
            <a:endParaRPr lang="en-US" sz="2000" kern="1200" dirty="0">
              <a:ea typeface="Calibri"/>
              <a:cs typeface="Times New Roman"/>
            </a:endParaRPr>
          </a:p>
          <a:p>
            <a:pPr marL="457200" indent="-457200" algn="l" defTabSz="1007943" rtl="0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000" b="1" kern="1200" dirty="0">
                <a:ea typeface="Calibri"/>
                <a:cs typeface="Times New Roman"/>
              </a:rPr>
              <a:t>Record their objectives for each mentoring session</a:t>
            </a:r>
            <a:r>
              <a:rPr lang="en-US" sz="2000" kern="1200" dirty="0">
                <a:ea typeface="Calibri"/>
                <a:cs typeface="Times New Roman"/>
              </a:rPr>
              <a:t>. Before your first mentoring session, the mentee should complete this section themselves. They may what to inform you of the meeting objectives before you meet </a:t>
            </a:r>
          </a:p>
          <a:p>
            <a:pPr marL="457200" indent="-457200" algn="l" defTabSz="1007943" rtl="0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000" b="1" kern="1200" dirty="0">
                <a:ea typeface="Calibri"/>
                <a:cs typeface="Times New Roman"/>
              </a:rPr>
              <a:t>Record the key discussion points of the mentoring session</a:t>
            </a:r>
            <a:r>
              <a:rPr lang="en-US" sz="2000" kern="1200" dirty="0">
                <a:ea typeface="Calibri"/>
                <a:cs typeface="Times New Roman"/>
              </a:rPr>
              <a:t>. The mentee should complete this section as soon as possible after each meeting to record what you discussed</a:t>
            </a:r>
          </a:p>
          <a:p>
            <a:pPr marL="457200" indent="-457200" algn="l" defTabSz="1007943" rtl="0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en-US" sz="2000" b="1" kern="1200" dirty="0">
                <a:ea typeface="Calibri"/>
                <a:cs typeface="Times New Roman"/>
              </a:rPr>
              <a:t>Action points agreed</a:t>
            </a:r>
            <a:r>
              <a:rPr lang="en-US" sz="2000" kern="1200" dirty="0">
                <a:ea typeface="Calibri"/>
                <a:cs typeface="Times New Roman"/>
              </a:rPr>
              <a:t>: your mentee should complete this section with you during each meeting to record any actions you have agreed to take</a:t>
            </a:r>
          </a:p>
          <a:p>
            <a:endParaRPr lang="en-IE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82785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EA986-88FD-40FE-BCE8-EF65357C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Additional Tools &amp; Resources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8BC3D0AA-0B84-4C6D-9E0F-65090C7A5F9D}"/>
              </a:ext>
            </a:extLst>
          </p:cNvPr>
          <p:cNvSpPr/>
          <p:nvPr/>
        </p:nvSpPr>
        <p:spPr>
          <a:xfrm>
            <a:off x="1168930" y="1875859"/>
            <a:ext cx="4399484" cy="384993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E" dirty="0">
                <a:solidFill>
                  <a:schemeClr val="accent1"/>
                </a:solidFill>
              </a:rPr>
              <a:t>1. Mentoring programme guidelines</a:t>
            </a:r>
          </a:p>
          <a:p>
            <a:r>
              <a:rPr lang="en-IE" dirty="0">
                <a:solidFill>
                  <a:schemeClr val="accent1"/>
                </a:solidFill>
              </a:rPr>
              <a:t>2. Mentor factsheet</a:t>
            </a:r>
          </a:p>
          <a:p>
            <a:r>
              <a:rPr lang="en-IE" dirty="0">
                <a:solidFill>
                  <a:schemeClr val="accent1"/>
                </a:solidFill>
              </a:rPr>
              <a:t>3. Mentee​ factsheet</a:t>
            </a:r>
          </a:p>
          <a:p>
            <a:pPr algn="just"/>
            <a:r>
              <a:rPr lang="en-IE" dirty="0">
                <a:solidFill>
                  <a:schemeClr val="accent1"/>
                </a:solidFill>
              </a:rPr>
              <a:t>4. ISWE Mentoring Information Pack</a:t>
            </a:r>
          </a:p>
          <a:p>
            <a:pPr algn="just"/>
            <a:r>
              <a:rPr lang="en-IE" kern="0" dirty="0">
                <a:solidFill>
                  <a:schemeClr val="accent1"/>
                </a:solidFill>
              </a:rPr>
              <a:t>5. First meeting template</a:t>
            </a:r>
          </a:p>
          <a:p>
            <a:r>
              <a:rPr lang="en-IE" kern="0" dirty="0">
                <a:solidFill>
                  <a:schemeClr val="accent1"/>
                </a:solidFill>
              </a:rPr>
              <a:t>6. Mentee Checklist &amp; Learning Log-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:a16="http://schemas.microsoft.com/office/drawing/2014/main" id="{B169E886-8B4F-4233-8889-E62806F86C85}"/>
              </a:ext>
            </a:extLst>
          </p:cNvPr>
          <p:cNvSpPr/>
          <p:nvPr/>
        </p:nvSpPr>
        <p:spPr>
          <a:xfrm>
            <a:off x="5879252" y="1875859"/>
            <a:ext cx="4057850" cy="38499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IE" dirty="0">
                <a:solidFill>
                  <a:srgbClr val="0B516D"/>
                </a:solidFill>
              </a:rPr>
              <a:t>Additional guidance on wrapping up the partnership will also be shared.  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8875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42D7-DD0C-49FE-822A-0A877C962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749" y="1435871"/>
            <a:ext cx="9144000" cy="2387600"/>
          </a:xfrm>
        </p:spPr>
        <p:txBody>
          <a:bodyPr/>
          <a:lstStyle/>
          <a:p>
            <a:r>
              <a:rPr lang="en-IE" sz="8000" dirty="0">
                <a:solidFill>
                  <a:srgbClr val="7030A0"/>
                </a:solidFill>
              </a:rPr>
              <a:t>Questions?</a:t>
            </a:r>
            <a:endParaRPr lang="en-IE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BA068-8280-4301-83B1-9E2B6C9BC1AC}"/>
              </a:ext>
            </a:extLst>
          </p:cNvPr>
          <p:cNvSpPr txBox="1"/>
          <p:nvPr/>
        </p:nvSpPr>
        <p:spPr>
          <a:xfrm>
            <a:off x="936928" y="917978"/>
            <a:ext cx="669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schemeClr val="accent1"/>
                </a:solidFill>
              </a:rPr>
              <a:t>ISWE Mentoring Programme 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2586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B709-619F-4F3A-ACFD-7DC07481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Agenda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41D843-5A09-475E-89E5-18F7D660E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IE" sz="2000" dirty="0"/>
              <a:t>What is Mentoring? 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Roles &amp; Responsibilities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Skills and Characteristics of an Effective Mentor 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Preparing for the First Meeting 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Overview of Tools &amp; Resources Available </a:t>
            </a:r>
          </a:p>
          <a:p>
            <a:pPr marL="342900" indent="-342900">
              <a:buFont typeface="+mj-lt"/>
              <a:buAutoNum type="arabicPeriod"/>
            </a:pPr>
            <a:r>
              <a:rPr lang="en-IE" sz="2000" dirty="0"/>
              <a:t>Q&amp;A </a:t>
            </a:r>
          </a:p>
          <a:p>
            <a:endParaRPr lang="en-IE" dirty="0"/>
          </a:p>
        </p:txBody>
      </p:sp>
      <p:pic>
        <p:nvPicPr>
          <p:cNvPr id="6" name="Picture 2" descr="Agenda - Free Tools and utensils icons">
            <a:extLst>
              <a:ext uri="{FF2B5EF4-FFF2-40B4-BE49-F238E27FC236}">
                <a16:creationId xmlns:a16="http://schemas.microsoft.com/office/drawing/2014/main" id="{689F887C-65FD-428A-8ED7-513EB9272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59" y="2311685"/>
            <a:ext cx="3091456" cy="309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0013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442D7-DD0C-49FE-822A-0A877C9622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502" y="1634963"/>
            <a:ext cx="6242180" cy="3366990"/>
          </a:xfrm>
        </p:spPr>
        <p:txBody>
          <a:bodyPr>
            <a:normAutofit/>
          </a:bodyPr>
          <a:lstStyle/>
          <a:p>
            <a:r>
              <a:rPr lang="en-IE" sz="5400" dirty="0">
                <a:solidFill>
                  <a:srgbClr val="7030A0"/>
                </a:solidFill>
              </a:rPr>
              <a:t>Be proactive </a:t>
            </a:r>
            <a:br>
              <a:rPr lang="en-IE" sz="5400" dirty="0">
                <a:solidFill>
                  <a:srgbClr val="7030A0"/>
                </a:solidFill>
              </a:rPr>
            </a:br>
            <a:r>
              <a:rPr lang="en-IE" sz="5400" dirty="0">
                <a:solidFill>
                  <a:srgbClr val="7030A0"/>
                </a:solidFill>
              </a:rPr>
              <a:t>Be Prepared </a:t>
            </a:r>
            <a:br>
              <a:rPr lang="en-IE" sz="5400" dirty="0">
                <a:solidFill>
                  <a:srgbClr val="7030A0"/>
                </a:solidFill>
              </a:rPr>
            </a:br>
            <a:r>
              <a:rPr lang="en-IE" sz="5400" dirty="0">
                <a:solidFill>
                  <a:srgbClr val="7030A0"/>
                </a:solidFill>
              </a:rPr>
              <a:t>Be open</a:t>
            </a:r>
            <a:br>
              <a:rPr lang="en-IE" sz="5400" dirty="0">
                <a:solidFill>
                  <a:srgbClr val="7030A0"/>
                </a:solidFill>
              </a:rPr>
            </a:br>
            <a:r>
              <a:rPr lang="en-IE" sz="5400" dirty="0">
                <a:solidFill>
                  <a:srgbClr val="7030A0"/>
                </a:solidFill>
              </a:rPr>
              <a:t>Be realistic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BA068-8280-4301-83B1-9E2B6C9BC1AC}"/>
              </a:ext>
            </a:extLst>
          </p:cNvPr>
          <p:cNvSpPr txBox="1"/>
          <p:nvPr/>
        </p:nvSpPr>
        <p:spPr>
          <a:xfrm>
            <a:off x="1006502" y="122847"/>
            <a:ext cx="669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000" dirty="0">
                <a:solidFill>
                  <a:schemeClr val="accent1"/>
                </a:solidFill>
              </a:rPr>
              <a:t>ISWE Mentoring Programme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8B6064-9068-40C1-B7F8-834A57457E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021" y="2167682"/>
            <a:ext cx="2396475" cy="2396475"/>
          </a:xfrm>
          <a:prstGeom prst="rect">
            <a:avLst/>
          </a:prstGeom>
          <a:noFill/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408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B709-619F-4F3A-ACFD-7DC074812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IE" sz="4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IE" sz="4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IE" sz="4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IE" sz="4800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IE" sz="4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IE" sz="6700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br>
              <a:rPr lang="en-IE" sz="4800" dirty="0"/>
            </a:br>
            <a: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 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41D843-5A09-475E-89E5-18F7D660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8842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IE" b="1" dirty="0"/>
              <a:t> </a:t>
            </a:r>
            <a:endParaRPr lang="en-IE" dirty="0"/>
          </a:p>
          <a:p>
            <a:r>
              <a:rPr lang="en-IE" b="1" u="sng" dirty="0">
                <a:solidFill>
                  <a:srgbClr val="7030A0"/>
                </a:solidFill>
              </a:rPr>
              <a:t>Acknowledgements:</a:t>
            </a:r>
            <a:endParaRPr lang="en-IE" u="sng" dirty="0">
              <a:solidFill>
                <a:srgbClr val="7030A0"/>
              </a:solidFill>
            </a:endParaRPr>
          </a:p>
          <a:p>
            <a:r>
              <a:rPr lang="en-IE" dirty="0">
                <a:solidFill>
                  <a:srgbClr val="7030A0"/>
                </a:solidFill>
              </a:rPr>
              <a:t>ISWE are grateful to the Central Bank of Ireland for providing support and mentorship materials to the ISWE Mentorship Programme </a:t>
            </a:r>
          </a:p>
          <a:p>
            <a:endParaRPr lang="en-I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7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B1C9B-00C2-4C3A-89B7-D984D165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Programme</a:t>
            </a:r>
            <a:r>
              <a:rPr kumimoji="0" lang="en-IE" sz="48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Timeline 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714F6D9-1BA1-4E66-A5D0-EB0C3215B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6882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8FDF34D-C4C8-471D-B8CF-90735B55C637}"/>
              </a:ext>
            </a:extLst>
          </p:cNvPr>
          <p:cNvSpPr/>
          <p:nvPr/>
        </p:nvSpPr>
        <p:spPr>
          <a:xfrm>
            <a:off x="1096963" y="1846263"/>
            <a:ext cx="1385564" cy="1548882"/>
          </a:xfrm>
          <a:prstGeom prst="roundRect">
            <a:avLst/>
          </a:prstGeom>
          <a:noFill/>
          <a:ln w="38100">
            <a:solidFill>
              <a:srgbClr val="008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Applications Open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DB2806C-5FE0-4469-B99C-A33710D20B1F}"/>
              </a:ext>
            </a:extLst>
          </p:cNvPr>
          <p:cNvSpPr/>
          <p:nvPr/>
        </p:nvSpPr>
        <p:spPr>
          <a:xfrm>
            <a:off x="2381310" y="4327179"/>
            <a:ext cx="1454971" cy="1548882"/>
          </a:xfrm>
          <a:prstGeom prst="roundRect">
            <a:avLst/>
          </a:prstGeom>
          <a:noFill/>
          <a:ln w="38100">
            <a:solidFill>
              <a:srgbClr val="5EC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66ECB-280A-4B85-8A8C-562A487312AB}"/>
              </a:ext>
            </a:extLst>
          </p:cNvPr>
          <p:cNvSpPr txBox="1"/>
          <p:nvPr/>
        </p:nvSpPr>
        <p:spPr>
          <a:xfrm>
            <a:off x="2447338" y="4352223"/>
            <a:ext cx="129766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/>
              <a:t>Matches finalised and communicated to participants</a:t>
            </a:r>
          </a:p>
          <a:p>
            <a:pPr algn="ctr"/>
            <a:endParaRPr lang="en-IE" sz="1200" dirty="0"/>
          </a:p>
          <a:p>
            <a:pPr algn="ctr"/>
            <a:r>
              <a:rPr lang="en-IE" sz="1200" dirty="0"/>
              <a:t>Unsuccessful applicants contacted</a:t>
            </a:r>
          </a:p>
          <a:p>
            <a:pPr algn="ctr"/>
            <a:endParaRPr lang="en-IE" sz="1100" dirty="0"/>
          </a:p>
          <a:p>
            <a:pPr algn="ctr"/>
            <a:endParaRPr lang="en-IE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337D5-F334-4209-8347-D934C5EAF9B1}"/>
              </a:ext>
            </a:extLst>
          </p:cNvPr>
          <p:cNvSpPr txBox="1"/>
          <p:nvPr/>
        </p:nvSpPr>
        <p:spPr>
          <a:xfrm>
            <a:off x="3745005" y="2265937"/>
            <a:ext cx="1559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/>
              <a:t>Late January Training sessions for mentors and mentees</a:t>
            </a:r>
          </a:p>
          <a:p>
            <a:pPr algn="ctr"/>
            <a:endParaRPr lang="en-IE" sz="1200" dirty="0"/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id="{075DB253-5B91-4903-A1F4-CAD75E3EDEBC}"/>
              </a:ext>
            </a:extLst>
          </p:cNvPr>
          <p:cNvSpPr/>
          <p:nvPr/>
        </p:nvSpPr>
        <p:spPr>
          <a:xfrm>
            <a:off x="3767196" y="1906995"/>
            <a:ext cx="1559015" cy="1548882"/>
          </a:xfrm>
          <a:prstGeom prst="roundRect">
            <a:avLst/>
          </a:prstGeom>
          <a:noFill/>
          <a:ln w="38100">
            <a:solidFill>
              <a:srgbClr val="0953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BFAFA2CA-A5FF-4C5F-9472-1B63A2F159A1}"/>
              </a:ext>
            </a:extLst>
          </p:cNvPr>
          <p:cNvSpPr/>
          <p:nvPr/>
        </p:nvSpPr>
        <p:spPr>
          <a:xfrm>
            <a:off x="5502764" y="1909100"/>
            <a:ext cx="1385564" cy="1548882"/>
          </a:xfrm>
          <a:prstGeom prst="roundRect">
            <a:avLst/>
          </a:prstGeom>
          <a:noFill/>
          <a:ln w="38100">
            <a:solidFill>
              <a:srgbClr val="7C47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400" dirty="0">
                <a:solidFill>
                  <a:prstClr val="black"/>
                </a:solidFill>
              </a:rPr>
              <a:t>Official mentoring relationships begin</a:t>
            </a:r>
            <a:endParaRPr kumimoji="0" lang="en-I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52F4A41A-4FC9-4AF1-B134-C38CD06EB797}"/>
              </a:ext>
            </a:extLst>
          </p:cNvPr>
          <p:cNvSpPr/>
          <p:nvPr/>
        </p:nvSpPr>
        <p:spPr>
          <a:xfrm>
            <a:off x="6834363" y="4290471"/>
            <a:ext cx="1385564" cy="1548882"/>
          </a:xfrm>
          <a:prstGeom prst="roundRect">
            <a:avLst/>
          </a:prstGeom>
          <a:noFill/>
          <a:ln w="38100">
            <a:solidFill>
              <a:srgbClr val="007D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6E9FD7-E292-4F32-B46E-88D7A87AAB41}"/>
              </a:ext>
            </a:extLst>
          </p:cNvPr>
          <p:cNvSpPr txBox="1"/>
          <p:nvPr/>
        </p:nvSpPr>
        <p:spPr>
          <a:xfrm>
            <a:off x="6863702" y="4537831"/>
            <a:ext cx="1300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/>
              <a:t>Participants asked to share their feedback on the programme at the halfway point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4DA13C91-35DD-4F96-AF7F-EF037E0BA4D2}"/>
              </a:ext>
            </a:extLst>
          </p:cNvPr>
          <p:cNvSpPr/>
          <p:nvPr/>
        </p:nvSpPr>
        <p:spPr>
          <a:xfrm>
            <a:off x="9760015" y="4312777"/>
            <a:ext cx="1385564" cy="1533521"/>
          </a:xfrm>
          <a:prstGeom prst="roundRect">
            <a:avLst/>
          </a:prstGeom>
          <a:noFill/>
          <a:ln w="38100">
            <a:solidFill>
              <a:srgbClr val="5EC5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CDF3BA-AFC9-4877-B386-81A9C3EBC8E9}"/>
              </a:ext>
            </a:extLst>
          </p:cNvPr>
          <p:cNvSpPr txBox="1"/>
          <p:nvPr/>
        </p:nvSpPr>
        <p:spPr>
          <a:xfrm>
            <a:off x="9675596" y="4474780"/>
            <a:ext cx="15567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/>
              <a:t>End of nine month mentoring relationships</a:t>
            </a:r>
          </a:p>
          <a:p>
            <a:pPr algn="ctr"/>
            <a:endParaRPr lang="en-IE" sz="1200" dirty="0"/>
          </a:p>
          <a:p>
            <a:pPr algn="ctr"/>
            <a:r>
              <a:rPr lang="en-IE" sz="1200" dirty="0"/>
              <a:t>Participants asked to share their feedback of the programme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8219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68DAB-3486-452B-AD3C-DF6856E4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IE" sz="4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How</a:t>
            </a:r>
            <a:r>
              <a:rPr kumimoji="0" lang="en-IE" sz="4800" i="0" u="none" strike="noStrike" kern="120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 were the matches decided upon</a:t>
            </a:r>
            <a:r>
              <a:rPr lang="en-IE" sz="4800" dirty="0">
                <a:solidFill>
                  <a:schemeClr val="accent1"/>
                </a:solidFill>
              </a:rPr>
              <a:t>? </a:t>
            </a:r>
            <a:br>
              <a:rPr kumimoji="0" lang="en-IE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</a:b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7FED4-C43B-4CBA-8B38-EDD6B21F8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20" y="1439502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  <a:defRPr/>
            </a:pPr>
            <a:r>
              <a:rPr lang="en-US" sz="2900" b="1" u="sng" dirty="0"/>
              <a:t>Criteria for a successful match: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Mentor to be at least 1 grade above mentee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Mentors and mentees not from the same institution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At least 3 common tick boxes ‘Which of the following are you available to offer experience on?/ ‘Experience in which of the following would be important in your mentor? ’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b="1" dirty="0"/>
              <a:t>Objectives review: </a:t>
            </a:r>
          </a:p>
          <a:p>
            <a:pPr marL="0" lvl="0" indent="0">
              <a:lnSpc>
                <a:spcPct val="150000"/>
              </a:lnSpc>
              <a:buNone/>
              <a:defRPr/>
            </a:pPr>
            <a:r>
              <a:rPr lang="en-US" dirty="0">
                <a:solidFill>
                  <a:srgbClr val="202124"/>
                </a:solidFill>
                <a:latin typeface="docs-Roboto"/>
              </a:rPr>
              <a:t>’</a:t>
            </a:r>
            <a:r>
              <a:rPr lang="en-IE" b="0" i="0" dirty="0">
                <a:solidFill>
                  <a:srgbClr val="202124"/>
                </a:solidFill>
                <a:effectLst/>
                <a:latin typeface="docs-Roboto"/>
              </a:rPr>
              <a:t>What are you hoping to get out of the ISWE mentorship programme?’</a:t>
            </a:r>
            <a:endParaRPr lang="en-US" dirty="0"/>
          </a:p>
          <a:p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8CCB7-1251-4698-ABE9-89E8B16E5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535" y="5244765"/>
            <a:ext cx="1935265" cy="1554619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405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8BDBF-4BA4-4AB5-B475-119DDBF3A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058400" cy="8229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/>
            <a:r>
              <a:rPr lang="en-US" sz="3600">
                <a:solidFill>
                  <a:srgbClr val="FFFFFF"/>
                </a:solidFill>
              </a:rPr>
              <a:t>Have you any previous experience of mentoring?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FA062C-F21B-490D-9E39-8842085447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616" y="1682225"/>
            <a:ext cx="5131653" cy="310465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1EB65E-33D2-48CF-A006-BB249B954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27" y="1433182"/>
            <a:ext cx="3602736" cy="3602736"/>
          </a:xfrm>
          <a:prstGeom prst="rect">
            <a:avLst/>
          </a:prstGeom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5611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070C-AEB0-4055-9137-3A9DFAEC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accent1"/>
                </a:solidFill>
              </a:rPr>
              <a:t>Experience 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95237F19-508D-4506-AD1A-EF447D979536}"/>
              </a:ext>
            </a:extLst>
          </p:cNvPr>
          <p:cNvGraphicFramePr>
            <a:graphicFrameLocks/>
          </p:cNvGraphicFramePr>
          <p:nvPr/>
        </p:nvGraphicFramePr>
        <p:xfrm>
          <a:off x="1178720" y="1737360"/>
          <a:ext cx="2180706" cy="209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11744C2-6647-4A30-9138-22FDFE1E9162}"/>
              </a:ext>
            </a:extLst>
          </p:cNvPr>
          <p:cNvSpPr txBox="1"/>
          <p:nvPr/>
        </p:nvSpPr>
        <p:spPr>
          <a:xfrm>
            <a:off x="1270090" y="2053188"/>
            <a:ext cx="97431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IE" sz="3200" kern="0" dirty="0"/>
              <a:t>Have you any experience of mentoring?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IE" sz="3200" kern="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IE" sz="3200" kern="0" dirty="0"/>
              <a:t>Who has been a Mentee or Mentor before?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0EC92-3E0F-4C8F-9A5F-FCD8579D50B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02" y="3835088"/>
            <a:ext cx="2133600" cy="2133600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1980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443C8-7DBD-DF78-87BC-F6C27A4E4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090564A-60A6-4A3C-C2DB-FD84277A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400760"/>
            <a:ext cx="8660981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solidFill>
                  <a:schemeClr val="accent1"/>
                </a:solidFill>
              </a:rPr>
              <a:t>What is Mentoring? 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4D1A531-B599-E7B3-297B-DFCC0D9A78C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IE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261292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"/>
  <p:tag name="BJHEADERFOOTERTEXTMARKING" val="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a586b747-2a7c-4f57-bcd1-e81df5c8c005" origin="userSelected">
  <element uid="id_classification_nonbusiness" value=""/>
  <element uid="28c775dd-3fa7-40f2-8368-0e7fa48abc25" value=""/>
</sisl>
</file>

<file path=customXml/itemProps1.xml><?xml version="1.0" encoding="utf-8"?>
<ds:datastoreItem xmlns:ds="http://schemas.openxmlformats.org/officeDocument/2006/customXml" ds:itemID="{D701CCE8-B557-4537-BE37-3EE197D5372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2088</Words>
  <Application>Microsoft Macintosh PowerPoint</Application>
  <PresentationFormat>Widescreen</PresentationFormat>
  <Paragraphs>424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2" baseType="lpstr">
      <vt:lpstr>NSimSun</vt:lpstr>
      <vt:lpstr>Adobe Gothic Std B</vt:lpstr>
      <vt:lpstr>Arial</vt:lpstr>
      <vt:lpstr>Calibri</vt:lpstr>
      <vt:lpstr>Calibri Light</vt:lpstr>
      <vt:lpstr>docs-Roboto</vt:lpstr>
      <vt:lpstr>Lato</vt:lpstr>
      <vt:lpstr>Times New Roman</vt:lpstr>
      <vt:lpstr>Wingdings</vt:lpstr>
      <vt:lpstr>Office Theme</vt:lpstr>
      <vt:lpstr>Bitmap Image</vt:lpstr>
      <vt:lpstr>   ISWE Mentorship Programme  2024  Mentor Training</vt:lpstr>
      <vt:lpstr>Welcome </vt:lpstr>
      <vt:lpstr>Objectives </vt:lpstr>
      <vt:lpstr>Agenda </vt:lpstr>
      <vt:lpstr>Programme Timeline  </vt:lpstr>
      <vt:lpstr>How were the matches decided upon?  </vt:lpstr>
      <vt:lpstr>Have you any previous experience of mentoring?</vt:lpstr>
      <vt:lpstr>Experience </vt:lpstr>
      <vt:lpstr>What is Mentoring? </vt:lpstr>
      <vt:lpstr>What is Mentoring?</vt:lpstr>
      <vt:lpstr>What is Mentoring? </vt:lpstr>
      <vt:lpstr>What is Mentoring? </vt:lpstr>
      <vt:lpstr>What is Mentoring? </vt:lpstr>
      <vt:lpstr>What is Mentoring? </vt:lpstr>
      <vt:lpstr>PowerPoint Presentation</vt:lpstr>
      <vt:lpstr>Mentoring vs. Coaching?  </vt:lpstr>
      <vt:lpstr>Roles &amp; Responsibilities</vt:lpstr>
      <vt:lpstr>Mentor Requirements</vt:lpstr>
      <vt:lpstr>Mentee Requirements </vt:lpstr>
      <vt:lpstr>Skills and Characteristics </vt:lpstr>
      <vt:lpstr>Skills and Characteristics </vt:lpstr>
      <vt:lpstr>Skills and Characteristics </vt:lpstr>
      <vt:lpstr>Skills and Characteristics </vt:lpstr>
      <vt:lpstr>Skills and Characteristics </vt:lpstr>
      <vt:lpstr>Skills and Characteristics </vt:lpstr>
      <vt:lpstr>First Meeting </vt:lpstr>
      <vt:lpstr>First Meeting </vt:lpstr>
      <vt:lpstr>First Meeting </vt:lpstr>
      <vt:lpstr>First Meeting </vt:lpstr>
      <vt:lpstr>First Meeting </vt:lpstr>
      <vt:lpstr>First Meeting </vt:lpstr>
      <vt:lpstr>First Meeting </vt:lpstr>
      <vt:lpstr>First Meeting:  Support Materials  First Meeting: Support Materials</vt:lpstr>
      <vt:lpstr>Goal Setting- common focus areas provided to mentees  </vt:lpstr>
      <vt:lpstr>Goal Setting- Prepare for Mentoring Checklist Provided to Mentees  </vt:lpstr>
      <vt:lpstr>Mentee Info: Subsequent meetings </vt:lpstr>
      <vt:lpstr>Subsequent meetings: Mentee Support Materials </vt:lpstr>
      <vt:lpstr>Additional Tools &amp; Resources </vt:lpstr>
      <vt:lpstr>Questions?</vt:lpstr>
      <vt:lpstr>Be proactive  Be Prepared  Be open Be realistic </vt:lpstr>
      <vt:lpstr>     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 Mentoring Programme 2023 2024  Mentee Training</dc:title>
  <dc:creator>Bernadette Power</dc:creator>
  <cp:keywords>Unrestricted</cp:keywords>
  <cp:lastModifiedBy>Emma Howard</cp:lastModifiedBy>
  <cp:revision>52</cp:revision>
  <dcterms:created xsi:type="dcterms:W3CDTF">2023-11-26T19:05:05Z</dcterms:created>
  <dcterms:modified xsi:type="dcterms:W3CDTF">2024-01-29T13:43:15Z</dcterms:modified>
  <cp:category>Unrestricted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67bad818-e9b1-45c7-8dfa-6ce2a8184127</vt:lpwstr>
  </property>
  <property fmtid="{D5CDD505-2E9C-101B-9397-08002B2CF9AE}" pid="3" name="bjClsUserRVM">
    <vt:lpwstr>[]</vt:lpwstr>
  </property>
  <property fmtid="{D5CDD505-2E9C-101B-9397-08002B2CF9AE}" pid="4" name="bjSaver">
    <vt:lpwstr>JPwIi61xL6PotGHIW+KPk9U0WE3QhFT2</vt:lpwstr>
  </property>
  <property fmtid="{D5CDD505-2E9C-101B-9397-08002B2CF9AE}" pid="5" name="bjDocumentSecurityLabel">
    <vt:lpwstr>Unrestricted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policy="a586b747-2a7c-4f57-bcd1-e81df5c8c005" origin="userSelected" xmlns="http://www.boldonj</vt:lpwstr>
  </property>
  <property fmtid="{D5CDD505-2E9C-101B-9397-08002B2CF9AE}" pid="7" name="bjDocumentLabelXML-0">
    <vt:lpwstr>ames.com/2008/01/sie/internal/label"&gt;&lt;element uid="id_classification_nonbusiness" value="" /&gt;&lt;element uid="28c775dd-3fa7-40f2-8368-0e7fa48abc25" value="" /&gt;&lt;/sisl&gt;</vt:lpwstr>
  </property>
  <property fmtid="{D5CDD505-2E9C-101B-9397-08002B2CF9AE}" pid="8" name="bjSlideMasterFooterText">
    <vt:lpwstr> </vt:lpwstr>
  </property>
  <property fmtid="{D5CDD505-2E9C-101B-9397-08002B2CF9AE}" pid="9" name="_AdHocReviewCycleID">
    <vt:i4>-1194734461</vt:i4>
  </property>
  <property fmtid="{D5CDD505-2E9C-101B-9397-08002B2CF9AE}" pid="10" name="_NewReviewCycle">
    <vt:lpwstr/>
  </property>
  <property fmtid="{D5CDD505-2E9C-101B-9397-08002B2CF9AE}" pid="11" name="_EmailSubject">
    <vt:lpwstr>mentor training</vt:lpwstr>
  </property>
  <property fmtid="{D5CDD505-2E9C-101B-9397-08002B2CF9AE}" pid="12" name="_AuthorEmail">
    <vt:lpwstr>tara.mcindoecalder@centralbank.ie</vt:lpwstr>
  </property>
  <property fmtid="{D5CDD505-2E9C-101B-9397-08002B2CF9AE}" pid="13" name="_AuthorEmailDisplayName">
    <vt:lpwstr>McIndoe Calder, Tara</vt:lpwstr>
  </property>
</Properties>
</file>