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1" r:id="rId3"/>
  </p:sldMasterIdLst>
  <p:notesMasterIdLst>
    <p:notesMasterId r:id="rId34"/>
  </p:notesMasterIdLst>
  <p:sldIdLst>
    <p:sldId id="258" r:id="rId4"/>
    <p:sldId id="259" r:id="rId5"/>
    <p:sldId id="260" r:id="rId6"/>
    <p:sldId id="262" r:id="rId7"/>
    <p:sldId id="297" r:id="rId8"/>
    <p:sldId id="267" r:id="rId9"/>
    <p:sldId id="266" r:id="rId10"/>
    <p:sldId id="264" r:id="rId11"/>
    <p:sldId id="268" r:id="rId12"/>
    <p:sldId id="269" r:id="rId13"/>
    <p:sldId id="270" r:id="rId14"/>
    <p:sldId id="290" r:id="rId15"/>
    <p:sldId id="291" r:id="rId16"/>
    <p:sldId id="272" r:id="rId17"/>
    <p:sldId id="275" r:id="rId18"/>
    <p:sldId id="276" r:id="rId19"/>
    <p:sldId id="277" r:id="rId20"/>
    <p:sldId id="278" r:id="rId21"/>
    <p:sldId id="280" r:id="rId22"/>
    <p:sldId id="298" r:id="rId23"/>
    <p:sldId id="279" r:id="rId24"/>
    <p:sldId id="282" r:id="rId25"/>
    <p:sldId id="283" r:id="rId26"/>
    <p:sldId id="284" r:id="rId27"/>
    <p:sldId id="285" r:id="rId28"/>
    <p:sldId id="293" r:id="rId29"/>
    <p:sldId id="287" r:id="rId30"/>
    <p:sldId id="294" r:id="rId31"/>
    <p:sldId id="300" r:id="rId32"/>
    <p:sldId id="289" r:id="rId3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" initials="O" lastIdx="1" clrIdx="0">
    <p:extLst>
      <p:ext uri="{19B8F6BF-5375-455C-9EA6-DF929625EA0E}">
        <p15:presenceInfo xmlns:p15="http://schemas.microsoft.com/office/powerpoint/2012/main" userId="Olivi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 </a:t>
            </a:r>
            <a:r>
              <a:rPr lang="en-US" sz="2000" b="1" baseline="0" dirty="0"/>
              <a:t>Advanced Economies log Real GDP and extrapolated trend </a:t>
            </a:r>
          </a:p>
          <a:p>
            <a:pPr>
              <a:defRPr/>
            </a:pPr>
            <a:r>
              <a:rPr lang="en-US" sz="2000" b="1" baseline="0" dirty="0"/>
              <a:t>(Index, 2000=100)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United States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'Fig1.'!$J$164:$J$232</c:f>
              <c:strCache>
                <c:ptCount val="69"/>
                <c:pt idx="0">
                  <c:v>2000Q1</c:v>
                </c:pt>
                <c:pt idx="1">
                  <c:v>2000Q2</c:v>
                </c:pt>
                <c:pt idx="2">
                  <c:v>2000Q3</c:v>
                </c:pt>
                <c:pt idx="3">
                  <c:v>2000Q4</c:v>
                </c:pt>
                <c:pt idx="4">
                  <c:v>2001Q1</c:v>
                </c:pt>
                <c:pt idx="5">
                  <c:v>2001Q2</c:v>
                </c:pt>
                <c:pt idx="6">
                  <c:v>2001Q3</c:v>
                </c:pt>
                <c:pt idx="7">
                  <c:v>2001Q4</c:v>
                </c:pt>
                <c:pt idx="8">
                  <c:v>2002Q1</c:v>
                </c:pt>
                <c:pt idx="9">
                  <c:v>2002Q2</c:v>
                </c:pt>
                <c:pt idx="10">
                  <c:v>2002Q3</c:v>
                </c:pt>
                <c:pt idx="11">
                  <c:v>2002Q4</c:v>
                </c:pt>
                <c:pt idx="12">
                  <c:v>2003Q1</c:v>
                </c:pt>
                <c:pt idx="13">
                  <c:v>2003Q2</c:v>
                </c:pt>
                <c:pt idx="14">
                  <c:v>2003Q3</c:v>
                </c:pt>
                <c:pt idx="15">
                  <c:v>2003Q4</c:v>
                </c:pt>
                <c:pt idx="16">
                  <c:v>2004Q1</c:v>
                </c:pt>
                <c:pt idx="17">
                  <c:v>2004Q2</c:v>
                </c:pt>
                <c:pt idx="18">
                  <c:v>2004Q3</c:v>
                </c:pt>
                <c:pt idx="19">
                  <c:v>2004Q4</c:v>
                </c:pt>
                <c:pt idx="20">
                  <c:v>2005Q1</c:v>
                </c:pt>
                <c:pt idx="21">
                  <c:v>2005Q2</c:v>
                </c:pt>
                <c:pt idx="22">
                  <c:v>2005Q3</c:v>
                </c:pt>
                <c:pt idx="23">
                  <c:v>2005Q4</c:v>
                </c:pt>
                <c:pt idx="24">
                  <c:v>2006Q1</c:v>
                </c:pt>
                <c:pt idx="25">
                  <c:v>2006Q2</c:v>
                </c:pt>
                <c:pt idx="26">
                  <c:v>2006Q3</c:v>
                </c:pt>
                <c:pt idx="27">
                  <c:v>2006Q4</c:v>
                </c:pt>
                <c:pt idx="28">
                  <c:v>2007Q1</c:v>
                </c:pt>
                <c:pt idx="29">
                  <c:v>2007Q2</c:v>
                </c:pt>
                <c:pt idx="30">
                  <c:v>2007Q3</c:v>
                </c:pt>
                <c:pt idx="31">
                  <c:v>2007Q4</c:v>
                </c:pt>
                <c:pt idx="32">
                  <c:v>2008Q1</c:v>
                </c:pt>
                <c:pt idx="33">
                  <c:v>2008Q2</c:v>
                </c:pt>
                <c:pt idx="34">
                  <c:v>2008Q3</c:v>
                </c:pt>
                <c:pt idx="35">
                  <c:v>2008Q4</c:v>
                </c:pt>
                <c:pt idx="36">
                  <c:v>2009Q1</c:v>
                </c:pt>
                <c:pt idx="37">
                  <c:v>2009Q2</c:v>
                </c:pt>
                <c:pt idx="38">
                  <c:v>2009Q3</c:v>
                </c:pt>
                <c:pt idx="39">
                  <c:v>2009Q4</c:v>
                </c:pt>
                <c:pt idx="40">
                  <c:v>2010Q1</c:v>
                </c:pt>
                <c:pt idx="41">
                  <c:v>2010Q2</c:v>
                </c:pt>
                <c:pt idx="42">
                  <c:v>2010Q3</c:v>
                </c:pt>
                <c:pt idx="43">
                  <c:v>2010Q4</c:v>
                </c:pt>
                <c:pt idx="44">
                  <c:v>2011Q1</c:v>
                </c:pt>
                <c:pt idx="45">
                  <c:v>2011Q2</c:v>
                </c:pt>
                <c:pt idx="46">
                  <c:v>2011Q3</c:v>
                </c:pt>
                <c:pt idx="47">
                  <c:v>2011Q4</c:v>
                </c:pt>
                <c:pt idx="48">
                  <c:v>2012Q1</c:v>
                </c:pt>
                <c:pt idx="49">
                  <c:v>2012Q2</c:v>
                </c:pt>
                <c:pt idx="50">
                  <c:v>2012Q3</c:v>
                </c:pt>
                <c:pt idx="51">
                  <c:v>2012Q4</c:v>
                </c:pt>
                <c:pt idx="52">
                  <c:v>2013Q1</c:v>
                </c:pt>
                <c:pt idx="53">
                  <c:v>2013Q2</c:v>
                </c:pt>
                <c:pt idx="54">
                  <c:v>2013Q3</c:v>
                </c:pt>
                <c:pt idx="55">
                  <c:v>2013Q4</c:v>
                </c:pt>
                <c:pt idx="56">
                  <c:v>2014Q1</c:v>
                </c:pt>
                <c:pt idx="57">
                  <c:v>2014Q2</c:v>
                </c:pt>
                <c:pt idx="58">
                  <c:v>2014Q3</c:v>
                </c:pt>
                <c:pt idx="59">
                  <c:v>2014Q4</c:v>
                </c:pt>
                <c:pt idx="60">
                  <c:v>2015Q1</c:v>
                </c:pt>
                <c:pt idx="61">
                  <c:v>2015Q2</c:v>
                </c:pt>
                <c:pt idx="62">
                  <c:v>2015Q3</c:v>
                </c:pt>
                <c:pt idx="63">
                  <c:v>2015Q4</c:v>
                </c:pt>
                <c:pt idx="64">
                  <c:v>2016Q1</c:v>
                </c:pt>
                <c:pt idx="65">
                  <c:v>2016Q2</c:v>
                </c:pt>
                <c:pt idx="66">
                  <c:v>2016Q3</c:v>
                </c:pt>
                <c:pt idx="67">
                  <c:v>2016Q4</c:v>
                </c:pt>
                <c:pt idx="68">
                  <c:v>2017Q1</c:v>
                </c:pt>
              </c:strCache>
            </c:strRef>
          </c:cat>
          <c:val>
            <c:numRef>
              <c:f>'Fig1.'!$F$164:$F$232</c:f>
              <c:numCache>
                <c:formatCode>0.00</c:formatCode>
                <c:ptCount val="69"/>
                <c:pt idx="0">
                  <c:v>99.800811163960788</c:v>
                </c:pt>
                <c:pt idx="1">
                  <c:v>100.0329642216992</c:v>
                </c:pt>
                <c:pt idx="2">
                  <c:v>100.04794639153883</c:v>
                </c:pt>
                <c:pt idx="3">
                  <c:v>100.11827822280115</c:v>
                </c:pt>
                <c:pt idx="4">
                  <c:v>100.08296563501962</c:v>
                </c:pt>
                <c:pt idx="5">
                  <c:v>100.14880145847407</c:v>
                </c:pt>
                <c:pt idx="6">
                  <c:v>100.10926344130364</c:v>
                </c:pt>
                <c:pt idx="7">
                  <c:v>100.14371945919561</c:v>
                </c:pt>
                <c:pt idx="8">
                  <c:v>100.25775816844936</c:v>
                </c:pt>
                <c:pt idx="9">
                  <c:v>100.32614450029594</c:v>
                </c:pt>
                <c:pt idx="10">
                  <c:v>100.38649001662556</c:v>
                </c:pt>
                <c:pt idx="11">
                  <c:v>100.39415633091568</c:v>
                </c:pt>
                <c:pt idx="12">
                  <c:v>100.45836722150187</c:v>
                </c:pt>
                <c:pt idx="13">
                  <c:v>100.57296571508361</c:v>
                </c:pt>
                <c:pt idx="14">
                  <c:v>100.77936473620784</c:v>
                </c:pt>
                <c:pt idx="15">
                  <c:v>100.9237761782896</c:v>
                </c:pt>
                <c:pt idx="16">
                  <c:v>100.99480939703788</c:v>
                </c:pt>
                <c:pt idx="17">
                  <c:v>101.08575198989061</c:v>
                </c:pt>
                <c:pt idx="18">
                  <c:v>101.19796292254262</c:v>
                </c:pt>
                <c:pt idx="19">
                  <c:v>101.30489659392241</c:v>
                </c:pt>
                <c:pt idx="20">
                  <c:v>101.43666519915107</c:v>
                </c:pt>
                <c:pt idx="21">
                  <c:v>101.50132790581013</c:v>
                </c:pt>
                <c:pt idx="22">
                  <c:v>101.6053444147113</c:v>
                </c:pt>
                <c:pt idx="23">
                  <c:v>101.67605133337439</c:v>
                </c:pt>
                <c:pt idx="24">
                  <c:v>101.82412633312687</c:v>
                </c:pt>
                <c:pt idx="25">
                  <c:v>101.8612964959478</c:v>
                </c:pt>
                <c:pt idx="26">
                  <c:v>101.87252794459522</c:v>
                </c:pt>
                <c:pt idx="27">
                  <c:v>101.96910647997495</c:v>
                </c:pt>
                <c:pt idx="28">
                  <c:v>101.97686788502274</c:v>
                </c:pt>
                <c:pt idx="29">
                  <c:v>102.0716372297388</c:v>
                </c:pt>
                <c:pt idx="30">
                  <c:v>102.15471956905677</c:v>
                </c:pt>
                <c:pt idx="31">
                  <c:v>102.19920157350219</c:v>
                </c:pt>
                <c:pt idx="32">
                  <c:v>102.1140820027419</c:v>
                </c:pt>
                <c:pt idx="33">
                  <c:v>102.17565259552563</c:v>
                </c:pt>
                <c:pt idx="34">
                  <c:v>102.11575009251321</c:v>
                </c:pt>
                <c:pt idx="35">
                  <c:v>101.85073648073543</c:v>
                </c:pt>
                <c:pt idx="36">
                  <c:v>101.67743372749376</c:v>
                </c:pt>
                <c:pt idx="37">
                  <c:v>101.66048878747311</c:v>
                </c:pt>
                <c:pt idx="38">
                  <c:v>101.70091091549756</c:v>
                </c:pt>
                <c:pt idx="39">
                  <c:v>101.8207106486291</c:v>
                </c:pt>
                <c:pt idx="40">
                  <c:v>101.87422879352155</c:v>
                </c:pt>
                <c:pt idx="41">
                  <c:v>101.99372378983014</c:v>
                </c:pt>
                <c:pt idx="42">
                  <c:v>102.07732722967246</c:v>
                </c:pt>
                <c:pt idx="43">
                  <c:v>102.1553846521295</c:v>
                </c:pt>
                <c:pt idx="44">
                  <c:v>102.10707357808981</c:v>
                </c:pt>
                <c:pt idx="45">
                  <c:v>102.19721324538915</c:v>
                </c:pt>
                <c:pt idx="46">
                  <c:v>102.22336743612834</c:v>
                </c:pt>
                <c:pt idx="47">
                  <c:v>102.36247885797081</c:v>
                </c:pt>
                <c:pt idx="48">
                  <c:v>102.44461909877032</c:v>
                </c:pt>
                <c:pt idx="49">
                  <c:v>102.50231313259523</c:v>
                </c:pt>
                <c:pt idx="50">
                  <c:v>102.5171793479788</c:v>
                </c:pt>
                <c:pt idx="51">
                  <c:v>102.52008587507592</c:v>
                </c:pt>
                <c:pt idx="52">
                  <c:v>102.60664622173105</c:v>
                </c:pt>
                <c:pt idx="53">
                  <c:v>102.63035293122556</c:v>
                </c:pt>
                <c:pt idx="54">
                  <c:v>102.72568268157865</c:v>
                </c:pt>
                <c:pt idx="55">
                  <c:v>102.84642017711445</c:v>
                </c:pt>
                <c:pt idx="56">
                  <c:v>102.80956490893783</c:v>
                </c:pt>
                <c:pt idx="57">
                  <c:v>102.93011845009951</c:v>
                </c:pt>
                <c:pt idx="58">
                  <c:v>103.08041791703467</c:v>
                </c:pt>
                <c:pt idx="59">
                  <c:v>103.15151554358029</c:v>
                </c:pt>
                <c:pt idx="60">
                  <c:v>103.21457711174671</c:v>
                </c:pt>
                <c:pt idx="61">
                  <c:v>103.29462517189774</c:v>
                </c:pt>
                <c:pt idx="62">
                  <c:v>103.35545663098118</c:v>
                </c:pt>
                <c:pt idx="63">
                  <c:v>103.38259831989572</c:v>
                </c:pt>
                <c:pt idx="64">
                  <c:v>103.40847840856746</c:v>
                </c:pt>
                <c:pt idx="65">
                  <c:v>103.451991692489</c:v>
                </c:pt>
                <c:pt idx="66">
                  <c:v>103.55937010172617</c:v>
                </c:pt>
                <c:pt idx="67">
                  <c:v>103.62305885997951</c:v>
                </c:pt>
                <c:pt idx="68">
                  <c:v>103.6446093544386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66-4B73-BCAC-99B76B3C0CBB}"/>
            </c:ext>
          </c:extLst>
        </c:ser>
        <c:ser>
          <c:idx val="1"/>
          <c:order val="1"/>
          <c:tx>
            <c:v>Euro Area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'Fig1.'!$J$164:$J$232</c:f>
              <c:strCache>
                <c:ptCount val="69"/>
                <c:pt idx="0">
                  <c:v>2000Q1</c:v>
                </c:pt>
                <c:pt idx="1">
                  <c:v>2000Q2</c:v>
                </c:pt>
                <c:pt idx="2">
                  <c:v>2000Q3</c:v>
                </c:pt>
                <c:pt idx="3">
                  <c:v>2000Q4</c:v>
                </c:pt>
                <c:pt idx="4">
                  <c:v>2001Q1</c:v>
                </c:pt>
                <c:pt idx="5">
                  <c:v>2001Q2</c:v>
                </c:pt>
                <c:pt idx="6">
                  <c:v>2001Q3</c:v>
                </c:pt>
                <c:pt idx="7">
                  <c:v>2001Q4</c:v>
                </c:pt>
                <c:pt idx="8">
                  <c:v>2002Q1</c:v>
                </c:pt>
                <c:pt idx="9">
                  <c:v>2002Q2</c:v>
                </c:pt>
                <c:pt idx="10">
                  <c:v>2002Q3</c:v>
                </c:pt>
                <c:pt idx="11">
                  <c:v>2002Q4</c:v>
                </c:pt>
                <c:pt idx="12">
                  <c:v>2003Q1</c:v>
                </c:pt>
                <c:pt idx="13">
                  <c:v>2003Q2</c:v>
                </c:pt>
                <c:pt idx="14">
                  <c:v>2003Q3</c:v>
                </c:pt>
                <c:pt idx="15">
                  <c:v>2003Q4</c:v>
                </c:pt>
                <c:pt idx="16">
                  <c:v>2004Q1</c:v>
                </c:pt>
                <c:pt idx="17">
                  <c:v>2004Q2</c:v>
                </c:pt>
                <c:pt idx="18">
                  <c:v>2004Q3</c:v>
                </c:pt>
                <c:pt idx="19">
                  <c:v>2004Q4</c:v>
                </c:pt>
                <c:pt idx="20">
                  <c:v>2005Q1</c:v>
                </c:pt>
                <c:pt idx="21">
                  <c:v>2005Q2</c:v>
                </c:pt>
                <c:pt idx="22">
                  <c:v>2005Q3</c:v>
                </c:pt>
                <c:pt idx="23">
                  <c:v>2005Q4</c:v>
                </c:pt>
                <c:pt idx="24">
                  <c:v>2006Q1</c:v>
                </c:pt>
                <c:pt idx="25">
                  <c:v>2006Q2</c:v>
                </c:pt>
                <c:pt idx="26">
                  <c:v>2006Q3</c:v>
                </c:pt>
                <c:pt idx="27">
                  <c:v>2006Q4</c:v>
                </c:pt>
                <c:pt idx="28">
                  <c:v>2007Q1</c:v>
                </c:pt>
                <c:pt idx="29">
                  <c:v>2007Q2</c:v>
                </c:pt>
                <c:pt idx="30">
                  <c:v>2007Q3</c:v>
                </c:pt>
                <c:pt idx="31">
                  <c:v>2007Q4</c:v>
                </c:pt>
                <c:pt idx="32">
                  <c:v>2008Q1</c:v>
                </c:pt>
                <c:pt idx="33">
                  <c:v>2008Q2</c:v>
                </c:pt>
                <c:pt idx="34">
                  <c:v>2008Q3</c:v>
                </c:pt>
                <c:pt idx="35">
                  <c:v>2008Q4</c:v>
                </c:pt>
                <c:pt idx="36">
                  <c:v>2009Q1</c:v>
                </c:pt>
                <c:pt idx="37">
                  <c:v>2009Q2</c:v>
                </c:pt>
                <c:pt idx="38">
                  <c:v>2009Q3</c:v>
                </c:pt>
                <c:pt idx="39">
                  <c:v>2009Q4</c:v>
                </c:pt>
                <c:pt idx="40">
                  <c:v>2010Q1</c:v>
                </c:pt>
                <c:pt idx="41">
                  <c:v>2010Q2</c:v>
                </c:pt>
                <c:pt idx="42">
                  <c:v>2010Q3</c:v>
                </c:pt>
                <c:pt idx="43">
                  <c:v>2010Q4</c:v>
                </c:pt>
                <c:pt idx="44">
                  <c:v>2011Q1</c:v>
                </c:pt>
                <c:pt idx="45">
                  <c:v>2011Q2</c:v>
                </c:pt>
                <c:pt idx="46">
                  <c:v>2011Q3</c:v>
                </c:pt>
                <c:pt idx="47">
                  <c:v>2011Q4</c:v>
                </c:pt>
                <c:pt idx="48">
                  <c:v>2012Q1</c:v>
                </c:pt>
                <c:pt idx="49">
                  <c:v>2012Q2</c:v>
                </c:pt>
                <c:pt idx="50">
                  <c:v>2012Q3</c:v>
                </c:pt>
                <c:pt idx="51">
                  <c:v>2012Q4</c:v>
                </c:pt>
                <c:pt idx="52">
                  <c:v>2013Q1</c:v>
                </c:pt>
                <c:pt idx="53">
                  <c:v>2013Q2</c:v>
                </c:pt>
                <c:pt idx="54">
                  <c:v>2013Q3</c:v>
                </c:pt>
                <c:pt idx="55">
                  <c:v>2013Q4</c:v>
                </c:pt>
                <c:pt idx="56">
                  <c:v>2014Q1</c:v>
                </c:pt>
                <c:pt idx="57">
                  <c:v>2014Q2</c:v>
                </c:pt>
                <c:pt idx="58">
                  <c:v>2014Q3</c:v>
                </c:pt>
                <c:pt idx="59">
                  <c:v>2014Q4</c:v>
                </c:pt>
                <c:pt idx="60">
                  <c:v>2015Q1</c:v>
                </c:pt>
                <c:pt idx="61">
                  <c:v>2015Q2</c:v>
                </c:pt>
                <c:pt idx="62">
                  <c:v>2015Q3</c:v>
                </c:pt>
                <c:pt idx="63">
                  <c:v>2015Q4</c:v>
                </c:pt>
                <c:pt idx="64">
                  <c:v>2016Q1</c:v>
                </c:pt>
                <c:pt idx="65">
                  <c:v>2016Q2</c:v>
                </c:pt>
                <c:pt idx="66">
                  <c:v>2016Q3</c:v>
                </c:pt>
                <c:pt idx="67">
                  <c:v>2016Q4</c:v>
                </c:pt>
                <c:pt idx="68">
                  <c:v>2017Q1</c:v>
                </c:pt>
              </c:strCache>
            </c:strRef>
          </c:cat>
          <c:val>
            <c:numRef>
              <c:f>'Fig1.'!$G$164:$G$232</c:f>
              <c:numCache>
                <c:formatCode>0.00</c:formatCode>
                <c:ptCount val="69"/>
                <c:pt idx="0">
                  <c:v>99.848059090139145</c:v>
                </c:pt>
                <c:pt idx="1">
                  <c:v>99.969228113199534</c:v>
                </c:pt>
                <c:pt idx="2">
                  <c:v>100.03855984960597</c:v>
                </c:pt>
                <c:pt idx="3">
                  <c:v>100.14415294705536</c:v>
                </c:pt>
                <c:pt idx="4">
                  <c:v>100.2556699603125</c:v>
                </c:pt>
                <c:pt idx="5">
                  <c:v>100.26833451178796</c:v>
                </c:pt>
                <c:pt idx="6">
                  <c:v>100.27950539569967</c:v>
                </c:pt>
                <c:pt idx="7">
                  <c:v>100.30281645859156</c:v>
                </c:pt>
                <c:pt idx="8">
                  <c:v>100.32554593947063</c:v>
                </c:pt>
                <c:pt idx="9">
                  <c:v>100.38768539809071</c:v>
                </c:pt>
                <c:pt idx="10">
                  <c:v>100.44004071838999</c:v>
                </c:pt>
                <c:pt idx="11">
                  <c:v>100.45331774775417</c:v>
                </c:pt>
                <c:pt idx="12">
                  <c:v>100.42709214440305</c:v>
                </c:pt>
                <c:pt idx="13">
                  <c:v>100.43445936155464</c:v>
                </c:pt>
                <c:pt idx="14">
                  <c:v>100.50426052930234</c:v>
                </c:pt>
                <c:pt idx="15">
                  <c:v>100.59798228460149</c:v>
                </c:pt>
                <c:pt idx="16">
                  <c:v>100.6739374574553</c:v>
                </c:pt>
                <c:pt idx="17">
                  <c:v>100.74332113692277</c:v>
                </c:pt>
                <c:pt idx="18">
                  <c:v>100.78571018858497</c:v>
                </c:pt>
                <c:pt idx="19">
                  <c:v>100.83149640522741</c:v>
                </c:pt>
                <c:pt idx="20">
                  <c:v>100.85757068378702</c:v>
                </c:pt>
                <c:pt idx="21">
                  <c:v>100.94058780242825</c:v>
                </c:pt>
                <c:pt idx="22">
                  <c:v>101.03873347448462</c:v>
                </c:pt>
                <c:pt idx="23">
                  <c:v>101.11848928542908</c:v>
                </c:pt>
                <c:pt idx="24">
                  <c:v>101.23878550110976</c:v>
                </c:pt>
                <c:pt idx="25">
                  <c:v>101.37381315778646</c:v>
                </c:pt>
                <c:pt idx="26">
                  <c:v>101.45684804101055</c:v>
                </c:pt>
                <c:pt idx="27">
                  <c:v>101.59657175540957</c:v>
                </c:pt>
                <c:pt idx="28">
                  <c:v>101.69552422908707</c:v>
                </c:pt>
                <c:pt idx="29">
                  <c:v>101.77693857877263</c:v>
                </c:pt>
                <c:pt idx="30">
                  <c:v>101.83659041109571</c:v>
                </c:pt>
                <c:pt idx="31">
                  <c:v>101.90637747231308</c:v>
                </c:pt>
                <c:pt idx="32">
                  <c:v>101.97060605728856</c:v>
                </c:pt>
                <c:pt idx="33">
                  <c:v>101.92635993749693</c:v>
                </c:pt>
                <c:pt idx="34">
                  <c:v>101.85505672670956</c:v>
                </c:pt>
                <c:pt idx="35">
                  <c:v>101.62513747263648</c:v>
                </c:pt>
                <c:pt idx="36">
                  <c:v>101.23173620836543</c:v>
                </c:pt>
                <c:pt idx="37">
                  <c:v>101.20264572874736</c:v>
                </c:pt>
                <c:pt idx="38">
                  <c:v>101.24151698692523</c:v>
                </c:pt>
                <c:pt idx="39">
                  <c:v>101.30864791818199</c:v>
                </c:pt>
                <c:pt idx="40">
                  <c:v>101.36586127314142</c:v>
                </c:pt>
                <c:pt idx="41">
                  <c:v>101.49380887404705</c:v>
                </c:pt>
                <c:pt idx="42">
                  <c:v>101.54762414962468</c:v>
                </c:pt>
                <c:pt idx="43">
                  <c:v>101.62188271105852</c:v>
                </c:pt>
                <c:pt idx="44">
                  <c:v>101.72451899684691</c:v>
                </c:pt>
                <c:pt idx="45">
                  <c:v>101.72407529977086</c:v>
                </c:pt>
                <c:pt idx="46">
                  <c:v>101.72814177910728</c:v>
                </c:pt>
                <c:pt idx="47">
                  <c:v>101.6817103734399</c:v>
                </c:pt>
                <c:pt idx="48">
                  <c:v>101.65845342270752</c:v>
                </c:pt>
                <c:pt idx="49">
                  <c:v>101.61516984815084</c:v>
                </c:pt>
                <c:pt idx="50">
                  <c:v>101.59694531468928</c:v>
                </c:pt>
                <c:pt idx="51">
                  <c:v>101.53806305587518</c:v>
                </c:pt>
                <c:pt idx="52">
                  <c:v>101.50011168634694</c:v>
                </c:pt>
                <c:pt idx="53">
                  <c:v>101.56194367583863</c:v>
                </c:pt>
                <c:pt idx="54">
                  <c:v>101.60421427026296</c:v>
                </c:pt>
                <c:pt idx="55">
                  <c:v>101.62807083789389</c:v>
                </c:pt>
                <c:pt idx="56">
                  <c:v>101.67425040824402</c:v>
                </c:pt>
                <c:pt idx="57">
                  <c:v>101.69698769300875</c:v>
                </c:pt>
                <c:pt idx="58">
                  <c:v>101.74571218845409</c:v>
                </c:pt>
                <c:pt idx="59">
                  <c:v>101.79839920998684</c:v>
                </c:pt>
                <c:pt idx="60">
                  <c:v>101.90680598888677</c:v>
                </c:pt>
                <c:pt idx="61">
                  <c:v>101.95821973009261</c:v>
                </c:pt>
                <c:pt idx="62">
                  <c:v>101.99683385692759</c:v>
                </c:pt>
                <c:pt idx="63">
                  <c:v>102.05541215058089</c:v>
                </c:pt>
                <c:pt idx="64">
                  <c:v>102.12783342344069</c:v>
                </c:pt>
                <c:pt idx="65">
                  <c:v>102.17040337049204</c:v>
                </c:pt>
                <c:pt idx="66">
                  <c:v>102.22667807285322</c:v>
                </c:pt>
                <c:pt idx="67">
                  <c:v>102.28885329654503</c:v>
                </c:pt>
                <c:pt idx="68">
                  <c:v>102.35260950462136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66-4B73-BCAC-99B76B3C0CBB}"/>
            </c:ext>
          </c:extLst>
        </c:ser>
        <c:ser>
          <c:idx val="2"/>
          <c:order val="2"/>
          <c:spPr>
            <a:ln w="28575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'Fig1.'!$J$164:$J$232</c:f>
              <c:strCache>
                <c:ptCount val="69"/>
                <c:pt idx="0">
                  <c:v>2000Q1</c:v>
                </c:pt>
                <c:pt idx="1">
                  <c:v>2000Q2</c:v>
                </c:pt>
                <c:pt idx="2">
                  <c:v>2000Q3</c:v>
                </c:pt>
                <c:pt idx="3">
                  <c:v>2000Q4</c:v>
                </c:pt>
                <c:pt idx="4">
                  <c:v>2001Q1</c:v>
                </c:pt>
                <c:pt idx="5">
                  <c:v>2001Q2</c:v>
                </c:pt>
                <c:pt idx="6">
                  <c:v>2001Q3</c:v>
                </c:pt>
                <c:pt idx="7">
                  <c:v>2001Q4</c:v>
                </c:pt>
                <c:pt idx="8">
                  <c:v>2002Q1</c:v>
                </c:pt>
                <c:pt idx="9">
                  <c:v>2002Q2</c:v>
                </c:pt>
                <c:pt idx="10">
                  <c:v>2002Q3</c:v>
                </c:pt>
                <c:pt idx="11">
                  <c:v>2002Q4</c:v>
                </c:pt>
                <c:pt idx="12">
                  <c:v>2003Q1</c:v>
                </c:pt>
                <c:pt idx="13">
                  <c:v>2003Q2</c:v>
                </c:pt>
                <c:pt idx="14">
                  <c:v>2003Q3</c:v>
                </c:pt>
                <c:pt idx="15">
                  <c:v>2003Q4</c:v>
                </c:pt>
                <c:pt idx="16">
                  <c:v>2004Q1</c:v>
                </c:pt>
                <c:pt idx="17">
                  <c:v>2004Q2</c:v>
                </c:pt>
                <c:pt idx="18">
                  <c:v>2004Q3</c:v>
                </c:pt>
                <c:pt idx="19">
                  <c:v>2004Q4</c:v>
                </c:pt>
                <c:pt idx="20">
                  <c:v>2005Q1</c:v>
                </c:pt>
                <c:pt idx="21">
                  <c:v>2005Q2</c:v>
                </c:pt>
                <c:pt idx="22">
                  <c:v>2005Q3</c:v>
                </c:pt>
                <c:pt idx="23">
                  <c:v>2005Q4</c:v>
                </c:pt>
                <c:pt idx="24">
                  <c:v>2006Q1</c:v>
                </c:pt>
                <c:pt idx="25">
                  <c:v>2006Q2</c:v>
                </c:pt>
                <c:pt idx="26">
                  <c:v>2006Q3</c:v>
                </c:pt>
                <c:pt idx="27">
                  <c:v>2006Q4</c:v>
                </c:pt>
                <c:pt idx="28">
                  <c:v>2007Q1</c:v>
                </c:pt>
                <c:pt idx="29">
                  <c:v>2007Q2</c:v>
                </c:pt>
                <c:pt idx="30">
                  <c:v>2007Q3</c:v>
                </c:pt>
                <c:pt idx="31">
                  <c:v>2007Q4</c:v>
                </c:pt>
                <c:pt idx="32">
                  <c:v>2008Q1</c:v>
                </c:pt>
                <c:pt idx="33">
                  <c:v>2008Q2</c:v>
                </c:pt>
                <c:pt idx="34">
                  <c:v>2008Q3</c:v>
                </c:pt>
                <c:pt idx="35">
                  <c:v>2008Q4</c:v>
                </c:pt>
                <c:pt idx="36">
                  <c:v>2009Q1</c:v>
                </c:pt>
                <c:pt idx="37">
                  <c:v>2009Q2</c:v>
                </c:pt>
                <c:pt idx="38">
                  <c:v>2009Q3</c:v>
                </c:pt>
                <c:pt idx="39">
                  <c:v>2009Q4</c:v>
                </c:pt>
                <c:pt idx="40">
                  <c:v>2010Q1</c:v>
                </c:pt>
                <c:pt idx="41">
                  <c:v>2010Q2</c:v>
                </c:pt>
                <c:pt idx="42">
                  <c:v>2010Q3</c:v>
                </c:pt>
                <c:pt idx="43">
                  <c:v>2010Q4</c:v>
                </c:pt>
                <c:pt idx="44">
                  <c:v>2011Q1</c:v>
                </c:pt>
                <c:pt idx="45">
                  <c:v>2011Q2</c:v>
                </c:pt>
                <c:pt idx="46">
                  <c:v>2011Q3</c:v>
                </c:pt>
                <c:pt idx="47">
                  <c:v>2011Q4</c:v>
                </c:pt>
                <c:pt idx="48">
                  <c:v>2012Q1</c:v>
                </c:pt>
                <c:pt idx="49">
                  <c:v>2012Q2</c:v>
                </c:pt>
                <c:pt idx="50">
                  <c:v>2012Q3</c:v>
                </c:pt>
                <c:pt idx="51">
                  <c:v>2012Q4</c:v>
                </c:pt>
                <c:pt idx="52">
                  <c:v>2013Q1</c:v>
                </c:pt>
                <c:pt idx="53">
                  <c:v>2013Q2</c:v>
                </c:pt>
                <c:pt idx="54">
                  <c:v>2013Q3</c:v>
                </c:pt>
                <c:pt idx="55">
                  <c:v>2013Q4</c:v>
                </c:pt>
                <c:pt idx="56">
                  <c:v>2014Q1</c:v>
                </c:pt>
                <c:pt idx="57">
                  <c:v>2014Q2</c:v>
                </c:pt>
                <c:pt idx="58">
                  <c:v>2014Q3</c:v>
                </c:pt>
                <c:pt idx="59">
                  <c:v>2014Q4</c:v>
                </c:pt>
                <c:pt idx="60">
                  <c:v>2015Q1</c:v>
                </c:pt>
                <c:pt idx="61">
                  <c:v>2015Q2</c:v>
                </c:pt>
                <c:pt idx="62">
                  <c:v>2015Q3</c:v>
                </c:pt>
                <c:pt idx="63">
                  <c:v>2015Q4</c:v>
                </c:pt>
                <c:pt idx="64">
                  <c:v>2016Q1</c:v>
                </c:pt>
                <c:pt idx="65">
                  <c:v>2016Q2</c:v>
                </c:pt>
                <c:pt idx="66">
                  <c:v>2016Q3</c:v>
                </c:pt>
                <c:pt idx="67">
                  <c:v>2016Q4</c:v>
                </c:pt>
                <c:pt idx="68">
                  <c:v>2017Q1</c:v>
                </c:pt>
              </c:strCache>
            </c:strRef>
          </c:cat>
          <c:val>
            <c:numRef>
              <c:f>'Fig1.'!$H$164:$H$232</c:f>
              <c:numCache>
                <c:formatCode>0.00</c:formatCode>
                <c:ptCount val="69"/>
                <c:pt idx="0">
                  <c:v>99.800811163960788</c:v>
                </c:pt>
                <c:pt idx="1">
                  <c:v>100.0329642216992</c:v>
                </c:pt>
                <c:pt idx="2">
                  <c:v>100.04794639153883</c:v>
                </c:pt>
                <c:pt idx="3">
                  <c:v>100.11827822280115</c:v>
                </c:pt>
                <c:pt idx="4">
                  <c:v>100.08296563501962</c:v>
                </c:pt>
                <c:pt idx="5">
                  <c:v>100.14880145847407</c:v>
                </c:pt>
                <c:pt idx="6">
                  <c:v>100.10926344130364</c:v>
                </c:pt>
                <c:pt idx="7">
                  <c:v>100.14371945919561</c:v>
                </c:pt>
                <c:pt idx="8">
                  <c:v>100.25775816844936</c:v>
                </c:pt>
                <c:pt idx="9">
                  <c:v>100.32614450029594</c:v>
                </c:pt>
                <c:pt idx="10">
                  <c:v>100.38649001662556</c:v>
                </c:pt>
                <c:pt idx="11">
                  <c:v>100.39415633091568</c:v>
                </c:pt>
                <c:pt idx="12">
                  <c:v>100.45836722150187</c:v>
                </c:pt>
                <c:pt idx="13">
                  <c:v>100.57296571508361</c:v>
                </c:pt>
                <c:pt idx="14">
                  <c:v>100.77936473620784</c:v>
                </c:pt>
                <c:pt idx="15">
                  <c:v>100.9237761782896</c:v>
                </c:pt>
                <c:pt idx="16">
                  <c:v>100.99480939703788</c:v>
                </c:pt>
                <c:pt idx="17">
                  <c:v>101.08575198989061</c:v>
                </c:pt>
                <c:pt idx="18">
                  <c:v>101.19796292254262</c:v>
                </c:pt>
                <c:pt idx="19">
                  <c:v>101.30489659392241</c:v>
                </c:pt>
                <c:pt idx="20">
                  <c:v>101.43666519915107</c:v>
                </c:pt>
                <c:pt idx="21">
                  <c:v>101.50132790581013</c:v>
                </c:pt>
                <c:pt idx="22">
                  <c:v>101.6053444147113</c:v>
                </c:pt>
                <c:pt idx="23">
                  <c:v>101.67605133337439</c:v>
                </c:pt>
                <c:pt idx="24">
                  <c:v>101.82412633312687</c:v>
                </c:pt>
                <c:pt idx="25">
                  <c:v>101.8612964959478</c:v>
                </c:pt>
                <c:pt idx="26">
                  <c:v>101.87252794459522</c:v>
                </c:pt>
                <c:pt idx="27">
                  <c:v>101.96910647997495</c:v>
                </c:pt>
                <c:pt idx="28">
                  <c:v>101.97686788502274</c:v>
                </c:pt>
                <c:pt idx="29">
                  <c:v>102.0716372297388</c:v>
                </c:pt>
                <c:pt idx="30">
                  <c:v>102.15471956905677</c:v>
                </c:pt>
                <c:pt idx="31">
                  <c:v>102.19920157350219</c:v>
                </c:pt>
                <c:pt idx="32">
                  <c:v>102.2813150489562</c:v>
                </c:pt>
                <c:pt idx="33">
                  <c:v>102.36342852441021</c:v>
                </c:pt>
                <c:pt idx="34">
                  <c:v>102.44554199986422</c:v>
                </c:pt>
                <c:pt idx="35">
                  <c:v>102.52765547531823</c:v>
                </c:pt>
                <c:pt idx="36">
                  <c:v>102.60976895077224</c:v>
                </c:pt>
                <c:pt idx="37">
                  <c:v>102.69188242622624</c:v>
                </c:pt>
                <c:pt idx="38">
                  <c:v>102.77399590168025</c:v>
                </c:pt>
                <c:pt idx="39">
                  <c:v>102.85610937713426</c:v>
                </c:pt>
                <c:pt idx="40">
                  <c:v>102.93822285258827</c:v>
                </c:pt>
                <c:pt idx="41">
                  <c:v>103.02033632804228</c:v>
                </c:pt>
                <c:pt idx="42">
                  <c:v>103.10244980349628</c:v>
                </c:pt>
                <c:pt idx="43">
                  <c:v>103.18456327895029</c:v>
                </c:pt>
                <c:pt idx="44">
                  <c:v>103.2666767544043</c:v>
                </c:pt>
                <c:pt idx="45">
                  <c:v>103.34879022985831</c:v>
                </c:pt>
                <c:pt idx="46">
                  <c:v>103.43090370531232</c:v>
                </c:pt>
                <c:pt idx="47">
                  <c:v>103.51301718076633</c:v>
                </c:pt>
                <c:pt idx="48">
                  <c:v>103.59513065622033</c:v>
                </c:pt>
                <c:pt idx="49">
                  <c:v>103.67724413167434</c:v>
                </c:pt>
                <c:pt idx="50">
                  <c:v>103.75935760712835</c:v>
                </c:pt>
                <c:pt idx="51">
                  <c:v>103.84147108258236</c:v>
                </c:pt>
                <c:pt idx="52">
                  <c:v>103.92358455803637</c:v>
                </c:pt>
                <c:pt idx="53">
                  <c:v>104.00569803349038</c:v>
                </c:pt>
                <c:pt idx="54">
                  <c:v>104.08781150894438</c:v>
                </c:pt>
                <c:pt idx="55">
                  <c:v>104.16992498439839</c:v>
                </c:pt>
                <c:pt idx="56">
                  <c:v>104.2520384598524</c:v>
                </c:pt>
                <c:pt idx="57">
                  <c:v>104.33415193530641</c:v>
                </c:pt>
                <c:pt idx="58">
                  <c:v>104.41626541076042</c:v>
                </c:pt>
                <c:pt idx="59">
                  <c:v>104.49837888621443</c:v>
                </c:pt>
                <c:pt idx="60">
                  <c:v>104.58049236166843</c:v>
                </c:pt>
                <c:pt idx="61">
                  <c:v>104.66260583712244</c:v>
                </c:pt>
                <c:pt idx="62">
                  <c:v>104.74471931257645</c:v>
                </c:pt>
                <c:pt idx="63">
                  <c:v>104.82683278803046</c:v>
                </c:pt>
                <c:pt idx="64">
                  <c:v>104.90894626348447</c:v>
                </c:pt>
                <c:pt idx="65">
                  <c:v>104.99105973893847</c:v>
                </c:pt>
                <c:pt idx="66">
                  <c:v>105.07317321439248</c:v>
                </c:pt>
                <c:pt idx="67">
                  <c:v>105.15528668984649</c:v>
                </c:pt>
                <c:pt idx="68">
                  <c:v>105.2374001653005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66-4B73-BCAC-99B76B3C0CBB}"/>
            </c:ext>
          </c:extLst>
        </c:ser>
        <c:ser>
          <c:idx val="3"/>
          <c:order val="3"/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'Fig1.'!$J$164:$J$232</c:f>
              <c:strCache>
                <c:ptCount val="69"/>
                <c:pt idx="0">
                  <c:v>2000Q1</c:v>
                </c:pt>
                <c:pt idx="1">
                  <c:v>2000Q2</c:v>
                </c:pt>
                <c:pt idx="2">
                  <c:v>2000Q3</c:v>
                </c:pt>
                <c:pt idx="3">
                  <c:v>2000Q4</c:v>
                </c:pt>
                <c:pt idx="4">
                  <c:v>2001Q1</c:v>
                </c:pt>
                <c:pt idx="5">
                  <c:v>2001Q2</c:v>
                </c:pt>
                <c:pt idx="6">
                  <c:v>2001Q3</c:v>
                </c:pt>
                <c:pt idx="7">
                  <c:v>2001Q4</c:v>
                </c:pt>
                <c:pt idx="8">
                  <c:v>2002Q1</c:v>
                </c:pt>
                <c:pt idx="9">
                  <c:v>2002Q2</c:v>
                </c:pt>
                <c:pt idx="10">
                  <c:v>2002Q3</c:v>
                </c:pt>
                <c:pt idx="11">
                  <c:v>2002Q4</c:v>
                </c:pt>
                <c:pt idx="12">
                  <c:v>2003Q1</c:v>
                </c:pt>
                <c:pt idx="13">
                  <c:v>2003Q2</c:v>
                </c:pt>
                <c:pt idx="14">
                  <c:v>2003Q3</c:v>
                </c:pt>
                <c:pt idx="15">
                  <c:v>2003Q4</c:v>
                </c:pt>
                <c:pt idx="16">
                  <c:v>2004Q1</c:v>
                </c:pt>
                <c:pt idx="17">
                  <c:v>2004Q2</c:v>
                </c:pt>
                <c:pt idx="18">
                  <c:v>2004Q3</c:v>
                </c:pt>
                <c:pt idx="19">
                  <c:v>2004Q4</c:v>
                </c:pt>
                <c:pt idx="20">
                  <c:v>2005Q1</c:v>
                </c:pt>
                <c:pt idx="21">
                  <c:v>2005Q2</c:v>
                </c:pt>
                <c:pt idx="22">
                  <c:v>2005Q3</c:v>
                </c:pt>
                <c:pt idx="23">
                  <c:v>2005Q4</c:v>
                </c:pt>
                <c:pt idx="24">
                  <c:v>2006Q1</c:v>
                </c:pt>
                <c:pt idx="25">
                  <c:v>2006Q2</c:v>
                </c:pt>
                <c:pt idx="26">
                  <c:v>2006Q3</c:v>
                </c:pt>
                <c:pt idx="27">
                  <c:v>2006Q4</c:v>
                </c:pt>
                <c:pt idx="28">
                  <c:v>2007Q1</c:v>
                </c:pt>
                <c:pt idx="29">
                  <c:v>2007Q2</c:v>
                </c:pt>
                <c:pt idx="30">
                  <c:v>2007Q3</c:v>
                </c:pt>
                <c:pt idx="31">
                  <c:v>2007Q4</c:v>
                </c:pt>
                <c:pt idx="32">
                  <c:v>2008Q1</c:v>
                </c:pt>
                <c:pt idx="33">
                  <c:v>2008Q2</c:v>
                </c:pt>
                <c:pt idx="34">
                  <c:v>2008Q3</c:v>
                </c:pt>
                <c:pt idx="35">
                  <c:v>2008Q4</c:v>
                </c:pt>
                <c:pt idx="36">
                  <c:v>2009Q1</c:v>
                </c:pt>
                <c:pt idx="37">
                  <c:v>2009Q2</c:v>
                </c:pt>
                <c:pt idx="38">
                  <c:v>2009Q3</c:v>
                </c:pt>
                <c:pt idx="39">
                  <c:v>2009Q4</c:v>
                </c:pt>
                <c:pt idx="40">
                  <c:v>2010Q1</c:v>
                </c:pt>
                <c:pt idx="41">
                  <c:v>2010Q2</c:v>
                </c:pt>
                <c:pt idx="42">
                  <c:v>2010Q3</c:v>
                </c:pt>
                <c:pt idx="43">
                  <c:v>2010Q4</c:v>
                </c:pt>
                <c:pt idx="44">
                  <c:v>2011Q1</c:v>
                </c:pt>
                <c:pt idx="45">
                  <c:v>2011Q2</c:v>
                </c:pt>
                <c:pt idx="46">
                  <c:v>2011Q3</c:v>
                </c:pt>
                <c:pt idx="47">
                  <c:v>2011Q4</c:v>
                </c:pt>
                <c:pt idx="48">
                  <c:v>2012Q1</c:v>
                </c:pt>
                <c:pt idx="49">
                  <c:v>2012Q2</c:v>
                </c:pt>
                <c:pt idx="50">
                  <c:v>2012Q3</c:v>
                </c:pt>
                <c:pt idx="51">
                  <c:v>2012Q4</c:v>
                </c:pt>
                <c:pt idx="52">
                  <c:v>2013Q1</c:v>
                </c:pt>
                <c:pt idx="53">
                  <c:v>2013Q2</c:v>
                </c:pt>
                <c:pt idx="54">
                  <c:v>2013Q3</c:v>
                </c:pt>
                <c:pt idx="55">
                  <c:v>2013Q4</c:v>
                </c:pt>
                <c:pt idx="56">
                  <c:v>2014Q1</c:v>
                </c:pt>
                <c:pt idx="57">
                  <c:v>2014Q2</c:v>
                </c:pt>
                <c:pt idx="58">
                  <c:v>2014Q3</c:v>
                </c:pt>
                <c:pt idx="59">
                  <c:v>2014Q4</c:v>
                </c:pt>
                <c:pt idx="60">
                  <c:v>2015Q1</c:v>
                </c:pt>
                <c:pt idx="61">
                  <c:v>2015Q2</c:v>
                </c:pt>
                <c:pt idx="62">
                  <c:v>2015Q3</c:v>
                </c:pt>
                <c:pt idx="63">
                  <c:v>2015Q4</c:v>
                </c:pt>
                <c:pt idx="64">
                  <c:v>2016Q1</c:v>
                </c:pt>
                <c:pt idx="65">
                  <c:v>2016Q2</c:v>
                </c:pt>
                <c:pt idx="66">
                  <c:v>2016Q3</c:v>
                </c:pt>
                <c:pt idx="67">
                  <c:v>2016Q4</c:v>
                </c:pt>
                <c:pt idx="68">
                  <c:v>2017Q1</c:v>
                </c:pt>
              </c:strCache>
            </c:strRef>
          </c:cat>
          <c:val>
            <c:numRef>
              <c:f>'Fig1.'!$I$164:$I$232</c:f>
              <c:numCache>
                <c:formatCode>0.00</c:formatCode>
                <c:ptCount val="69"/>
                <c:pt idx="0">
                  <c:v>99.848059090139145</c:v>
                </c:pt>
                <c:pt idx="1">
                  <c:v>99.969228113199534</c:v>
                </c:pt>
                <c:pt idx="2">
                  <c:v>100.03855984960597</c:v>
                </c:pt>
                <c:pt idx="3">
                  <c:v>100.14415294705536</c:v>
                </c:pt>
                <c:pt idx="4">
                  <c:v>100.2556699603125</c:v>
                </c:pt>
                <c:pt idx="5">
                  <c:v>100.26833451178796</c:v>
                </c:pt>
                <c:pt idx="6">
                  <c:v>100.27950539569967</c:v>
                </c:pt>
                <c:pt idx="7">
                  <c:v>100.30281645859156</c:v>
                </c:pt>
                <c:pt idx="8">
                  <c:v>100.32554593947063</c:v>
                </c:pt>
                <c:pt idx="9">
                  <c:v>100.38768539809071</c:v>
                </c:pt>
                <c:pt idx="10">
                  <c:v>100.44004071838999</c:v>
                </c:pt>
                <c:pt idx="11">
                  <c:v>100.45331774775417</c:v>
                </c:pt>
                <c:pt idx="12">
                  <c:v>100.42709214440305</c:v>
                </c:pt>
                <c:pt idx="13">
                  <c:v>100.43445936155464</c:v>
                </c:pt>
                <c:pt idx="14">
                  <c:v>100.50426052930234</c:v>
                </c:pt>
                <c:pt idx="15">
                  <c:v>100.59798228460149</c:v>
                </c:pt>
                <c:pt idx="16">
                  <c:v>100.6739374574553</c:v>
                </c:pt>
                <c:pt idx="17">
                  <c:v>100.74332113692277</c:v>
                </c:pt>
                <c:pt idx="18">
                  <c:v>100.78571018858497</c:v>
                </c:pt>
                <c:pt idx="19">
                  <c:v>100.83149640522741</c:v>
                </c:pt>
                <c:pt idx="20">
                  <c:v>100.85757068378702</c:v>
                </c:pt>
                <c:pt idx="21">
                  <c:v>100.94058780242825</c:v>
                </c:pt>
                <c:pt idx="22">
                  <c:v>101.03873347448462</c:v>
                </c:pt>
                <c:pt idx="23">
                  <c:v>101.11848928542908</c:v>
                </c:pt>
                <c:pt idx="24">
                  <c:v>101.23878550110976</c:v>
                </c:pt>
                <c:pt idx="25">
                  <c:v>101.37381315778646</c:v>
                </c:pt>
                <c:pt idx="26">
                  <c:v>101.45684804101055</c:v>
                </c:pt>
                <c:pt idx="27">
                  <c:v>101.59657175540957</c:v>
                </c:pt>
                <c:pt idx="28">
                  <c:v>101.69552422908707</c:v>
                </c:pt>
                <c:pt idx="29">
                  <c:v>101.77693857877263</c:v>
                </c:pt>
                <c:pt idx="30">
                  <c:v>101.83659041109571</c:v>
                </c:pt>
                <c:pt idx="31">
                  <c:v>101.90637747231308</c:v>
                </c:pt>
                <c:pt idx="32">
                  <c:v>101.96705691170308</c:v>
                </c:pt>
                <c:pt idx="33">
                  <c:v>102.02773635109308</c:v>
                </c:pt>
                <c:pt idx="34">
                  <c:v>102.08841579048308</c:v>
                </c:pt>
                <c:pt idx="35">
                  <c:v>102.14909522987308</c:v>
                </c:pt>
                <c:pt idx="36">
                  <c:v>102.20977466926308</c:v>
                </c:pt>
                <c:pt idx="37">
                  <c:v>102.27045410865308</c:v>
                </c:pt>
                <c:pt idx="38">
                  <c:v>102.33113354804308</c:v>
                </c:pt>
                <c:pt idx="39">
                  <c:v>102.39181298743308</c:v>
                </c:pt>
                <c:pt idx="40">
                  <c:v>102.45249242682308</c:v>
                </c:pt>
                <c:pt idx="41">
                  <c:v>102.51317186621309</c:v>
                </c:pt>
                <c:pt idx="42">
                  <c:v>102.57385130560309</c:v>
                </c:pt>
                <c:pt idx="43">
                  <c:v>102.63453074499309</c:v>
                </c:pt>
                <c:pt idx="44">
                  <c:v>102.69521018438309</c:v>
                </c:pt>
                <c:pt idx="45">
                  <c:v>102.75588962377309</c:v>
                </c:pt>
                <c:pt idx="46">
                  <c:v>102.81656906316309</c:v>
                </c:pt>
                <c:pt idx="47">
                  <c:v>102.87724850255309</c:v>
                </c:pt>
                <c:pt idx="48">
                  <c:v>102.93792794194309</c:v>
                </c:pt>
                <c:pt idx="49">
                  <c:v>102.99860738133309</c:v>
                </c:pt>
                <c:pt idx="50">
                  <c:v>103.05928682072309</c:v>
                </c:pt>
                <c:pt idx="51">
                  <c:v>103.11996626011309</c:v>
                </c:pt>
                <c:pt idx="52">
                  <c:v>103.18064569950309</c:v>
                </c:pt>
                <c:pt idx="53">
                  <c:v>103.24132513889309</c:v>
                </c:pt>
                <c:pt idx="54">
                  <c:v>103.30200457828309</c:v>
                </c:pt>
                <c:pt idx="55">
                  <c:v>103.36268401767309</c:v>
                </c:pt>
                <c:pt idx="56">
                  <c:v>103.42336345706309</c:v>
                </c:pt>
                <c:pt idx="57">
                  <c:v>103.48404289645309</c:v>
                </c:pt>
                <c:pt idx="58">
                  <c:v>103.54472233584309</c:v>
                </c:pt>
                <c:pt idx="59">
                  <c:v>103.60540177523309</c:v>
                </c:pt>
                <c:pt idx="60">
                  <c:v>103.66608121462309</c:v>
                </c:pt>
                <c:pt idx="61">
                  <c:v>103.72676065401309</c:v>
                </c:pt>
                <c:pt idx="62">
                  <c:v>103.78744009340309</c:v>
                </c:pt>
                <c:pt idx="63">
                  <c:v>103.84811953279309</c:v>
                </c:pt>
                <c:pt idx="64">
                  <c:v>103.90879897218309</c:v>
                </c:pt>
                <c:pt idx="65">
                  <c:v>103.96947841157309</c:v>
                </c:pt>
                <c:pt idx="66">
                  <c:v>104.03015785096309</c:v>
                </c:pt>
                <c:pt idx="67">
                  <c:v>104.09083729035309</c:v>
                </c:pt>
                <c:pt idx="68">
                  <c:v>104.15151672974309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66-4B73-BCAC-99B76B3C0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857560"/>
        <c:axId val="566854936"/>
      </c:lineChart>
      <c:catAx>
        <c:axId val="56685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854936"/>
        <c:crosses val="autoZero"/>
        <c:auto val="1"/>
        <c:lblAlgn val="ctr"/>
        <c:lblOffset val="100"/>
        <c:tickLblSkip val="8"/>
        <c:noMultiLvlLbl val="0"/>
      </c:catAx>
      <c:valAx>
        <c:axId val="566854936"/>
        <c:scaling>
          <c:orientation val="minMax"/>
          <c:min val="99"/>
        </c:scaling>
        <c:delete val="0"/>
        <c:axPos val="l"/>
        <c:majorGridlines>
          <c:spPr>
            <a:ln w="9525" cap="flat" cmpd="sng" algn="ctr">
              <a:solidFill>
                <a:srgbClr val="FF0000">
                  <a:alpha val="20000"/>
                </a:srgb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857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Both </a:t>
            </a:r>
            <a:r>
              <a:rPr lang="en-US"/>
              <a:t>hypotheses fail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output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Sheet1!$B$3:$B$8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Sheet1!$I$3:$I$8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0.4</c:v>
                </c:pt>
                <c:pt idx="3">
                  <c:v>0.32000000000000006</c:v>
                </c:pt>
                <c:pt idx="4">
                  <c:v>0.25600000000000006</c:v>
                </c:pt>
                <c:pt idx="5">
                  <c:v>0.20480000000000009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C0-43BF-87CA-6BC64007CCF4}"/>
            </c:ext>
          </c:extLst>
        </c:ser>
        <c:ser>
          <c:idx val="1"/>
          <c:order val="1"/>
          <c:tx>
            <c:v>inflation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Sheet1!$B$3:$B$8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Sheet1!$H$3:$H$8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C0-43BF-87CA-6BC64007CC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1862720"/>
        <c:axId val="1202537904"/>
      </c:lineChart>
      <c:catAx>
        <c:axId val="85186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537904"/>
        <c:crosses val="autoZero"/>
        <c:auto val="1"/>
        <c:lblAlgn val="ctr"/>
        <c:lblOffset val="100"/>
        <c:noMultiLvlLbl val="0"/>
      </c:catAx>
      <c:valAx>
        <c:axId val="12025379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186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 </a:t>
            </a:r>
            <a:r>
              <a:rPr lang="en-US" sz="1400" b="0" i="0" u="none" strike="noStrike" baseline="0" dirty="0">
                <a:effectLst/>
              </a:rPr>
              <a:t>Disinflation recessions - </a:t>
            </a:r>
            <a:r>
              <a:rPr lang="en-US" sz="1400" dirty="0"/>
              <a:t>Change in Unemployment rate</a:t>
            </a:r>
          </a:p>
          <a:p>
            <a:pPr>
              <a:defRPr/>
            </a:pPr>
            <a:r>
              <a:rPr lang="en-US" sz="1400" dirty="0"/>
              <a:t>(Average</a:t>
            </a:r>
            <a:r>
              <a:rPr lang="en-US" sz="1400" baseline="0" dirty="0"/>
              <a:t> unemployment rate x to y years after the recession - </a:t>
            </a:r>
            <a:r>
              <a:rPr lang="en-US" sz="1400" b="0" i="0" u="none" strike="noStrike" baseline="0" dirty="0">
                <a:effectLst/>
              </a:rPr>
              <a:t>Average unemployment rate 2 to z years before the recession) </a:t>
            </a:r>
            <a:r>
              <a:rPr lang="en-US" sz="1400" baseline="0" dirty="0"/>
              <a:t> </a:t>
            </a:r>
            <a:endParaRPr lang="en-US" sz="1400" dirty="0"/>
          </a:p>
        </c:rich>
      </c:tx>
      <c:layout>
        <c:manualLayout>
          <c:xMode val="edge"/>
          <c:yMode val="edge"/>
          <c:x val="0.1090509559566259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444057253313806E-2"/>
          <c:y val="0.13965598102756216"/>
          <c:w val="0.95395470759486345"/>
          <c:h val="0.75031795434416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'Fig3.'!$E$2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'Fig3.'!$F$1:$M$1</c:f>
              <c:strCache>
                <c:ptCount val="8"/>
                <c:pt idx="0">
                  <c:v>3-7</c:v>
                </c:pt>
                <c:pt idx="1">
                  <c:v>4-8</c:v>
                </c:pt>
                <c:pt idx="2">
                  <c:v>5-9</c:v>
                </c:pt>
                <c:pt idx="3">
                  <c:v>6-10</c:v>
                </c:pt>
                <c:pt idx="4">
                  <c:v>7-11</c:v>
                </c:pt>
                <c:pt idx="5">
                  <c:v>8-12</c:v>
                </c:pt>
                <c:pt idx="6">
                  <c:v>9-13</c:v>
                </c:pt>
                <c:pt idx="7">
                  <c:v>10-14</c:v>
                </c:pt>
              </c:strCache>
            </c:strRef>
          </c:cat>
          <c:val>
            <c:numRef>
              <c:f>'Fig3.'!$F$2:$M$2</c:f>
              <c:numCache>
                <c:formatCode>General</c:formatCode>
                <c:ptCount val="8"/>
                <c:pt idx="0">
                  <c:v>1.6418484809523808</c:v>
                </c:pt>
                <c:pt idx="1">
                  <c:v>1.2712641190476195</c:v>
                </c:pt>
                <c:pt idx="2">
                  <c:v>1.0630116190476193</c:v>
                </c:pt>
                <c:pt idx="3">
                  <c:v>1.0288295666666667</c:v>
                </c:pt>
                <c:pt idx="4">
                  <c:v>1.2537990238095236</c:v>
                </c:pt>
                <c:pt idx="5">
                  <c:v>1.6734484047619049</c:v>
                </c:pt>
                <c:pt idx="6">
                  <c:v>2.077388833333333</c:v>
                </c:pt>
                <c:pt idx="7">
                  <c:v>2.3117994952380951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A-46BF-873C-1715A121F3EF}"/>
            </c:ext>
          </c:extLst>
        </c:ser>
        <c:ser>
          <c:idx val="1"/>
          <c:order val="1"/>
          <c:tx>
            <c:strRef>
              <c:f>'Fig3.'!$E$3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'Fig3.'!$F$1:$M$1</c:f>
              <c:strCache>
                <c:ptCount val="8"/>
                <c:pt idx="0">
                  <c:v>3-7</c:v>
                </c:pt>
                <c:pt idx="1">
                  <c:v>4-8</c:v>
                </c:pt>
                <c:pt idx="2">
                  <c:v>5-9</c:v>
                </c:pt>
                <c:pt idx="3">
                  <c:v>6-10</c:v>
                </c:pt>
                <c:pt idx="4">
                  <c:v>7-11</c:v>
                </c:pt>
                <c:pt idx="5">
                  <c:v>8-12</c:v>
                </c:pt>
                <c:pt idx="6">
                  <c:v>9-13</c:v>
                </c:pt>
                <c:pt idx="7">
                  <c:v>10-14</c:v>
                </c:pt>
              </c:strCache>
            </c:strRef>
          </c:cat>
          <c:val>
            <c:numRef>
              <c:f>'Fig3.'!$F$3:$M$3</c:f>
              <c:numCache>
                <c:formatCode>General</c:formatCode>
                <c:ptCount val="8"/>
                <c:pt idx="0">
                  <c:v>1.7165544809523809</c:v>
                </c:pt>
                <c:pt idx="1">
                  <c:v>1.3459701047619046</c:v>
                </c:pt>
                <c:pt idx="2">
                  <c:v>1.1377176285714288</c:v>
                </c:pt>
                <c:pt idx="3">
                  <c:v>1.1035355380952383</c:v>
                </c:pt>
                <c:pt idx="4">
                  <c:v>1.3285049761904761</c:v>
                </c:pt>
                <c:pt idx="5">
                  <c:v>1.7481542714285712</c:v>
                </c:pt>
                <c:pt idx="6">
                  <c:v>2.1520947809523814</c:v>
                </c:pt>
                <c:pt idx="7">
                  <c:v>2.3865054904761913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2A-46BF-873C-1715A121F3EF}"/>
            </c:ext>
          </c:extLst>
        </c:ser>
        <c:ser>
          <c:idx val="2"/>
          <c:order val="2"/>
          <c:tx>
            <c:strRef>
              <c:f>'Fig3.'!$E$4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'Fig3.'!$F$1:$M$1</c:f>
              <c:strCache>
                <c:ptCount val="8"/>
                <c:pt idx="0">
                  <c:v>3-7</c:v>
                </c:pt>
                <c:pt idx="1">
                  <c:v>4-8</c:v>
                </c:pt>
                <c:pt idx="2">
                  <c:v>5-9</c:v>
                </c:pt>
                <c:pt idx="3">
                  <c:v>6-10</c:v>
                </c:pt>
                <c:pt idx="4">
                  <c:v>7-11</c:v>
                </c:pt>
                <c:pt idx="5">
                  <c:v>8-12</c:v>
                </c:pt>
                <c:pt idx="6">
                  <c:v>9-13</c:v>
                </c:pt>
                <c:pt idx="7">
                  <c:v>10-14</c:v>
                </c:pt>
              </c:strCache>
            </c:strRef>
          </c:cat>
          <c:val>
            <c:numRef>
              <c:f>'Fig3.'!$F$4:$M$4</c:f>
              <c:numCache>
                <c:formatCode>General</c:formatCode>
                <c:ptCount val="8"/>
                <c:pt idx="0">
                  <c:v>1.8432377142857146</c:v>
                </c:pt>
                <c:pt idx="1">
                  <c:v>1.4726532380952384</c:v>
                </c:pt>
                <c:pt idx="2">
                  <c:v>1.264400961904762</c:v>
                </c:pt>
                <c:pt idx="3">
                  <c:v>1.230218680952381</c:v>
                </c:pt>
                <c:pt idx="4">
                  <c:v>1.455188195238095</c:v>
                </c:pt>
                <c:pt idx="5">
                  <c:v>1.8748375190476192</c:v>
                </c:pt>
                <c:pt idx="6">
                  <c:v>2.278778142857143</c:v>
                </c:pt>
                <c:pt idx="7">
                  <c:v>2.513188709523809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2A-46BF-873C-1715A121F3EF}"/>
            </c:ext>
          </c:extLst>
        </c:ser>
        <c:ser>
          <c:idx val="3"/>
          <c:order val="3"/>
          <c:tx>
            <c:strRef>
              <c:f>'Fig3.'!$E$5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'Fig3.'!$F$1:$M$1</c:f>
              <c:strCache>
                <c:ptCount val="8"/>
                <c:pt idx="0">
                  <c:v>3-7</c:v>
                </c:pt>
                <c:pt idx="1">
                  <c:v>4-8</c:v>
                </c:pt>
                <c:pt idx="2">
                  <c:v>5-9</c:v>
                </c:pt>
                <c:pt idx="3">
                  <c:v>6-10</c:v>
                </c:pt>
                <c:pt idx="4">
                  <c:v>7-11</c:v>
                </c:pt>
                <c:pt idx="5">
                  <c:v>8-12</c:v>
                </c:pt>
                <c:pt idx="6">
                  <c:v>9-13</c:v>
                </c:pt>
                <c:pt idx="7">
                  <c:v>10-14</c:v>
                </c:pt>
              </c:strCache>
            </c:strRef>
          </c:cat>
          <c:val>
            <c:numRef>
              <c:f>'Fig3.'!$F$5:$M$5</c:f>
              <c:numCache>
                <c:formatCode>General</c:formatCode>
                <c:ptCount val="8"/>
                <c:pt idx="0">
                  <c:v>1.9716208476190478</c:v>
                </c:pt>
                <c:pt idx="1">
                  <c:v>1.6010364190476194</c:v>
                </c:pt>
                <c:pt idx="2">
                  <c:v>1.3927840428571432</c:v>
                </c:pt>
                <c:pt idx="3">
                  <c:v>1.3586019476190476</c:v>
                </c:pt>
                <c:pt idx="4">
                  <c:v>1.5835713190476188</c:v>
                </c:pt>
                <c:pt idx="5">
                  <c:v>2.0032209047619047</c:v>
                </c:pt>
                <c:pt idx="6">
                  <c:v>2.4071613047619049</c:v>
                </c:pt>
                <c:pt idx="7">
                  <c:v>2.6415718714285714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2A-46BF-873C-1715A121F3EF}"/>
            </c:ext>
          </c:extLst>
        </c:ser>
        <c:ser>
          <c:idx val="4"/>
          <c:order val="4"/>
          <c:tx>
            <c:strRef>
              <c:f>'Fig3.'!$E$6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'Fig3.'!$F$1:$M$1</c:f>
              <c:strCache>
                <c:ptCount val="8"/>
                <c:pt idx="0">
                  <c:v>3-7</c:v>
                </c:pt>
                <c:pt idx="1">
                  <c:v>4-8</c:v>
                </c:pt>
                <c:pt idx="2">
                  <c:v>5-9</c:v>
                </c:pt>
                <c:pt idx="3">
                  <c:v>6-10</c:v>
                </c:pt>
                <c:pt idx="4">
                  <c:v>7-11</c:v>
                </c:pt>
                <c:pt idx="5">
                  <c:v>8-12</c:v>
                </c:pt>
                <c:pt idx="6">
                  <c:v>9-13</c:v>
                </c:pt>
                <c:pt idx="7">
                  <c:v>10-14</c:v>
                </c:pt>
              </c:strCache>
            </c:strRef>
          </c:cat>
          <c:val>
            <c:numRef>
              <c:f>'Fig3.'!$F$6:$M$6</c:f>
              <c:numCache>
                <c:formatCode>General</c:formatCode>
                <c:ptCount val="8"/>
                <c:pt idx="0">
                  <c:v>2.0881486285714281</c:v>
                </c:pt>
                <c:pt idx="1">
                  <c:v>1.717564271428571</c:v>
                </c:pt>
                <c:pt idx="2">
                  <c:v>1.5093119142857145</c:v>
                </c:pt>
                <c:pt idx="3">
                  <c:v>1.4751297285714289</c:v>
                </c:pt>
                <c:pt idx="4">
                  <c:v>1.7000991809523813</c:v>
                </c:pt>
                <c:pt idx="5">
                  <c:v>2.1197485523809525</c:v>
                </c:pt>
                <c:pt idx="6">
                  <c:v>2.5236890190476191</c:v>
                </c:pt>
                <c:pt idx="7">
                  <c:v>2.7580997809523802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2A-46BF-873C-1715A121F3EF}"/>
            </c:ext>
          </c:extLst>
        </c:ser>
        <c:ser>
          <c:idx val="5"/>
          <c:order val="5"/>
          <c:tx>
            <c:strRef>
              <c:f>'Fig3.'!$E$7</c:f>
              <c:strCache>
                <c:ptCount val="1"/>
                <c:pt idx="0">
                  <c:v>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'Fig3.'!$F$1:$M$1</c:f>
              <c:strCache>
                <c:ptCount val="8"/>
                <c:pt idx="0">
                  <c:v>3-7</c:v>
                </c:pt>
                <c:pt idx="1">
                  <c:v>4-8</c:v>
                </c:pt>
                <c:pt idx="2">
                  <c:v>5-9</c:v>
                </c:pt>
                <c:pt idx="3">
                  <c:v>6-10</c:v>
                </c:pt>
                <c:pt idx="4">
                  <c:v>7-11</c:v>
                </c:pt>
                <c:pt idx="5">
                  <c:v>8-12</c:v>
                </c:pt>
                <c:pt idx="6">
                  <c:v>9-13</c:v>
                </c:pt>
                <c:pt idx="7">
                  <c:v>10-14</c:v>
                </c:pt>
              </c:strCache>
            </c:strRef>
          </c:cat>
          <c:val>
            <c:numRef>
              <c:f>'Fig3.'!$F$7:$M$7</c:f>
              <c:numCache>
                <c:formatCode>General</c:formatCode>
                <c:ptCount val="8"/>
                <c:pt idx="0">
                  <c:v>2.2015461952380946</c:v>
                </c:pt>
                <c:pt idx="1">
                  <c:v>1.8309618619047616</c:v>
                </c:pt>
                <c:pt idx="2">
                  <c:v>1.622709461904762</c:v>
                </c:pt>
                <c:pt idx="3">
                  <c:v>1.5885273333333341</c:v>
                </c:pt>
                <c:pt idx="4">
                  <c:v>1.8134968380952381</c:v>
                </c:pt>
                <c:pt idx="5">
                  <c:v>2.2331461476190477</c:v>
                </c:pt>
                <c:pt idx="6">
                  <c:v>2.6370866476190473</c:v>
                </c:pt>
                <c:pt idx="7">
                  <c:v>2.8714974619047617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2A-46BF-873C-1715A121F3EF}"/>
            </c:ext>
          </c:extLst>
        </c:ser>
        <c:ser>
          <c:idx val="6"/>
          <c:order val="6"/>
          <c:tx>
            <c:strRef>
              <c:f>'Fig3.'!$E$8</c:f>
              <c:strCache>
                <c:ptCount val="1"/>
                <c:pt idx="0">
                  <c:v>12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'Fig3.'!$F$1:$M$1</c:f>
              <c:strCache>
                <c:ptCount val="8"/>
                <c:pt idx="0">
                  <c:v>3-7</c:v>
                </c:pt>
                <c:pt idx="1">
                  <c:v>4-8</c:v>
                </c:pt>
                <c:pt idx="2">
                  <c:v>5-9</c:v>
                </c:pt>
                <c:pt idx="3">
                  <c:v>6-10</c:v>
                </c:pt>
                <c:pt idx="4">
                  <c:v>7-11</c:v>
                </c:pt>
                <c:pt idx="5">
                  <c:v>8-12</c:v>
                </c:pt>
                <c:pt idx="6">
                  <c:v>9-13</c:v>
                </c:pt>
                <c:pt idx="7">
                  <c:v>10-14</c:v>
                </c:pt>
              </c:strCache>
            </c:strRef>
          </c:cat>
          <c:val>
            <c:numRef>
              <c:f>'Fig3.'!$F$8:$M$8</c:f>
              <c:numCache>
                <c:formatCode>General</c:formatCode>
                <c:ptCount val="8"/>
                <c:pt idx="0">
                  <c:v>2.2912722476190472</c:v>
                </c:pt>
                <c:pt idx="1">
                  <c:v>1.9206878523809532</c:v>
                </c:pt>
                <c:pt idx="2">
                  <c:v>1.7124354952380958</c:v>
                </c:pt>
                <c:pt idx="3">
                  <c:v>1.6782533142857139</c:v>
                </c:pt>
                <c:pt idx="4">
                  <c:v>1.9032227666666668</c:v>
                </c:pt>
                <c:pt idx="5">
                  <c:v>2.3228722142857143</c:v>
                </c:pt>
                <c:pt idx="6">
                  <c:v>2.7268126999999991</c:v>
                </c:pt>
                <c:pt idx="7">
                  <c:v>2.9612234476190471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2A-46BF-873C-1715A121F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387912"/>
        <c:axId val="478387256"/>
      </c:barChart>
      <c:catAx>
        <c:axId val="47838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387256"/>
        <c:crosses val="autoZero"/>
        <c:auto val="1"/>
        <c:lblAlgn val="ctr"/>
        <c:lblOffset val="100"/>
        <c:noMultiLvlLbl val="0"/>
      </c:catAx>
      <c:valAx>
        <c:axId val="478387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0000">
                  <a:alpha val="2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387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 </a:t>
            </a:r>
            <a:r>
              <a:rPr lang="en-US" sz="2000" b="0" i="0" u="none" strike="noStrike" baseline="0" dirty="0">
                <a:effectLst/>
              </a:rPr>
              <a:t>Oil related recessions </a:t>
            </a:r>
            <a:r>
              <a:rPr lang="en-US" sz="2000" baseline="0" dirty="0"/>
              <a:t> 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444057253313806E-2"/>
          <c:y val="0.13965598102756216"/>
          <c:w val="0.95395470759486345"/>
          <c:h val="0.75031795434416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[Figures_Hysteresis0524.xlsx]Fig3.!$E$2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[Figures_Hysteresis0524.xlsx]Fig3.!$AS$1:$AZ$1</c:f>
              <c:strCache>
                <c:ptCount val="8"/>
                <c:pt idx="0">
                  <c:v>3-7</c:v>
                </c:pt>
                <c:pt idx="1">
                  <c:v>4-8</c:v>
                </c:pt>
                <c:pt idx="2">
                  <c:v>5-9</c:v>
                </c:pt>
                <c:pt idx="3">
                  <c:v>6-10</c:v>
                </c:pt>
                <c:pt idx="4">
                  <c:v>7-11</c:v>
                </c:pt>
                <c:pt idx="5">
                  <c:v>8-12</c:v>
                </c:pt>
                <c:pt idx="6">
                  <c:v>9-13</c:v>
                </c:pt>
                <c:pt idx="7">
                  <c:v>10-14</c:v>
                </c:pt>
              </c:strCache>
            </c:strRef>
          </c:cat>
          <c:val>
            <c:numRef>
              <c:f>[Figures_Hysteresis0524.xlsx]Fig3.!$AS$2:$AZ$2</c:f>
              <c:numCache>
                <c:formatCode>General</c:formatCode>
                <c:ptCount val="8"/>
                <c:pt idx="0">
                  <c:v>3.0530400606060608</c:v>
                </c:pt>
                <c:pt idx="1">
                  <c:v>3.0387027454545446</c:v>
                </c:pt>
                <c:pt idx="2">
                  <c:v>3.0951160939393949</c:v>
                </c:pt>
                <c:pt idx="3">
                  <c:v>3.1929470545454555</c:v>
                </c:pt>
                <c:pt idx="4">
                  <c:v>3.3550485878787888</c:v>
                </c:pt>
                <c:pt idx="5">
                  <c:v>3.5500531787878788</c:v>
                </c:pt>
                <c:pt idx="6">
                  <c:v>3.7194028242424237</c:v>
                </c:pt>
                <c:pt idx="7">
                  <c:v>3.799419096969697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17-4D7C-9184-8BE8C5FC3E0C}"/>
            </c:ext>
          </c:extLst>
        </c:ser>
        <c:ser>
          <c:idx val="1"/>
          <c:order val="1"/>
          <c:tx>
            <c:strRef>
              <c:f>[Figures_Hysteresis0524.xlsx]Fig3.!$E$3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[Figures_Hysteresis0524.xlsx]Fig3.!$AS$1:$AZ$1</c:f>
              <c:strCache>
                <c:ptCount val="8"/>
                <c:pt idx="0">
                  <c:v>3-7</c:v>
                </c:pt>
                <c:pt idx="1">
                  <c:v>4-8</c:v>
                </c:pt>
                <c:pt idx="2">
                  <c:v>5-9</c:v>
                </c:pt>
                <c:pt idx="3">
                  <c:v>6-10</c:v>
                </c:pt>
                <c:pt idx="4">
                  <c:v>7-11</c:v>
                </c:pt>
                <c:pt idx="5">
                  <c:v>8-12</c:v>
                </c:pt>
                <c:pt idx="6">
                  <c:v>9-13</c:v>
                </c:pt>
                <c:pt idx="7">
                  <c:v>10-14</c:v>
                </c:pt>
              </c:strCache>
            </c:strRef>
          </c:cat>
          <c:val>
            <c:numRef>
              <c:f>[Figures_Hysteresis0524.xlsx]Fig3.!$AS$3:$AZ$3</c:f>
              <c:numCache>
                <c:formatCode>General</c:formatCode>
                <c:ptCount val="8"/>
                <c:pt idx="0">
                  <c:v>3.1792262272727276</c:v>
                </c:pt>
                <c:pt idx="1">
                  <c:v>3.1648890666666665</c:v>
                </c:pt>
                <c:pt idx="2">
                  <c:v>3.2213023363636362</c:v>
                </c:pt>
                <c:pt idx="3">
                  <c:v>3.3191333818181827</c:v>
                </c:pt>
                <c:pt idx="4">
                  <c:v>3.4812347787878783</c:v>
                </c:pt>
                <c:pt idx="5">
                  <c:v>3.6762392757575753</c:v>
                </c:pt>
                <c:pt idx="6">
                  <c:v>3.8455889575757571</c:v>
                </c:pt>
                <c:pt idx="7">
                  <c:v>3.9256054424242444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17-4D7C-9184-8BE8C5FC3E0C}"/>
            </c:ext>
          </c:extLst>
        </c:ser>
        <c:ser>
          <c:idx val="2"/>
          <c:order val="2"/>
          <c:tx>
            <c:strRef>
              <c:f>[Figures_Hysteresis0524.xlsx]Fig3.!$E$4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[Figures_Hysteresis0524.xlsx]Fig3.!$AS$1:$AZ$1</c:f>
              <c:strCache>
                <c:ptCount val="8"/>
                <c:pt idx="0">
                  <c:v>3-7</c:v>
                </c:pt>
                <c:pt idx="1">
                  <c:v>4-8</c:v>
                </c:pt>
                <c:pt idx="2">
                  <c:v>5-9</c:v>
                </c:pt>
                <c:pt idx="3">
                  <c:v>6-10</c:v>
                </c:pt>
                <c:pt idx="4">
                  <c:v>7-11</c:v>
                </c:pt>
                <c:pt idx="5">
                  <c:v>8-12</c:v>
                </c:pt>
                <c:pt idx="6">
                  <c:v>9-13</c:v>
                </c:pt>
                <c:pt idx="7">
                  <c:v>10-14</c:v>
                </c:pt>
              </c:strCache>
            </c:strRef>
          </c:cat>
          <c:val>
            <c:numRef>
              <c:f>[Figures_Hysteresis0524.xlsx]Fig3.!$AS$4:$AZ$4</c:f>
              <c:numCache>
                <c:formatCode>General</c:formatCode>
                <c:ptCount val="8"/>
                <c:pt idx="0">
                  <c:v>3.2956331878787872</c:v>
                </c:pt>
                <c:pt idx="1">
                  <c:v>3.2812959636363637</c:v>
                </c:pt>
                <c:pt idx="2">
                  <c:v>3.3377094000000005</c:v>
                </c:pt>
                <c:pt idx="3">
                  <c:v>3.4355404393939395</c:v>
                </c:pt>
                <c:pt idx="4">
                  <c:v>3.5976418545454543</c:v>
                </c:pt>
                <c:pt idx="5">
                  <c:v>3.7926463545454547</c:v>
                </c:pt>
                <c:pt idx="6">
                  <c:v>3.9619961545454538</c:v>
                </c:pt>
                <c:pt idx="7">
                  <c:v>4.0420124545454552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17-4D7C-9184-8BE8C5FC3E0C}"/>
            </c:ext>
          </c:extLst>
        </c:ser>
        <c:ser>
          <c:idx val="3"/>
          <c:order val="3"/>
          <c:tx>
            <c:strRef>
              <c:f>[Figures_Hysteresis0524.xlsx]Fig3.!$E$5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[Figures_Hysteresis0524.xlsx]Fig3.!$AS$1:$AZ$1</c:f>
              <c:strCache>
                <c:ptCount val="8"/>
                <c:pt idx="0">
                  <c:v>3-7</c:v>
                </c:pt>
                <c:pt idx="1">
                  <c:v>4-8</c:v>
                </c:pt>
                <c:pt idx="2">
                  <c:v>5-9</c:v>
                </c:pt>
                <c:pt idx="3">
                  <c:v>6-10</c:v>
                </c:pt>
                <c:pt idx="4">
                  <c:v>7-11</c:v>
                </c:pt>
                <c:pt idx="5">
                  <c:v>8-12</c:v>
                </c:pt>
                <c:pt idx="6">
                  <c:v>9-13</c:v>
                </c:pt>
                <c:pt idx="7">
                  <c:v>10-14</c:v>
                </c:pt>
              </c:strCache>
            </c:strRef>
          </c:cat>
          <c:val>
            <c:numRef>
              <c:f>[Figures_Hysteresis0524.xlsx]Fig3.!$AS$5:$AZ$5</c:f>
              <c:numCache>
                <c:formatCode>General</c:formatCode>
                <c:ptCount val="8"/>
                <c:pt idx="0">
                  <c:v>3.3939513333333338</c:v>
                </c:pt>
                <c:pt idx="1">
                  <c:v>3.3796140848484852</c:v>
                </c:pt>
                <c:pt idx="2">
                  <c:v>3.4360273818181821</c:v>
                </c:pt>
                <c:pt idx="3">
                  <c:v>3.5338584818181817</c:v>
                </c:pt>
                <c:pt idx="4">
                  <c:v>3.6959598666666671</c:v>
                </c:pt>
                <c:pt idx="5">
                  <c:v>3.8909645030303026</c:v>
                </c:pt>
                <c:pt idx="6">
                  <c:v>4.0603141000000003</c:v>
                </c:pt>
                <c:pt idx="7">
                  <c:v>4.1403304606060614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17-4D7C-9184-8BE8C5FC3E0C}"/>
            </c:ext>
          </c:extLst>
        </c:ser>
        <c:ser>
          <c:idx val="4"/>
          <c:order val="4"/>
          <c:tx>
            <c:strRef>
              <c:f>[Figures_Hysteresis0524.xlsx]Fig3.!$E$6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[Figures_Hysteresis0524.xlsx]Fig3.!$AS$1:$AZ$1</c:f>
              <c:strCache>
                <c:ptCount val="8"/>
                <c:pt idx="0">
                  <c:v>3-7</c:v>
                </c:pt>
                <c:pt idx="1">
                  <c:v>4-8</c:v>
                </c:pt>
                <c:pt idx="2">
                  <c:v>5-9</c:v>
                </c:pt>
                <c:pt idx="3">
                  <c:v>6-10</c:v>
                </c:pt>
                <c:pt idx="4">
                  <c:v>7-11</c:v>
                </c:pt>
                <c:pt idx="5">
                  <c:v>8-12</c:v>
                </c:pt>
                <c:pt idx="6">
                  <c:v>9-13</c:v>
                </c:pt>
                <c:pt idx="7">
                  <c:v>10-14</c:v>
                </c:pt>
              </c:strCache>
            </c:strRef>
          </c:cat>
          <c:val>
            <c:numRef>
              <c:f>[Figures_Hysteresis0524.xlsx]Fig3.!$AS$6:$AZ$6</c:f>
              <c:numCache>
                <c:formatCode>General</c:formatCode>
                <c:ptCount val="8"/>
                <c:pt idx="0">
                  <c:v>3.4794015878787881</c:v>
                </c:pt>
                <c:pt idx="1">
                  <c:v>3.4650643818181823</c:v>
                </c:pt>
                <c:pt idx="2">
                  <c:v>3.5214777090909095</c:v>
                </c:pt>
                <c:pt idx="3">
                  <c:v>3.6193087151515146</c:v>
                </c:pt>
                <c:pt idx="4">
                  <c:v>3.7814101424242423</c:v>
                </c:pt>
                <c:pt idx="5">
                  <c:v>3.9764146121212121</c:v>
                </c:pt>
                <c:pt idx="6">
                  <c:v>4.1457643606060612</c:v>
                </c:pt>
                <c:pt idx="7">
                  <c:v>4.2257808181818186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17-4D7C-9184-8BE8C5FC3E0C}"/>
            </c:ext>
          </c:extLst>
        </c:ser>
        <c:ser>
          <c:idx val="5"/>
          <c:order val="5"/>
          <c:tx>
            <c:strRef>
              <c:f>[Figures_Hysteresis0524.xlsx]Fig3.!$E$7</c:f>
              <c:strCache>
                <c:ptCount val="1"/>
                <c:pt idx="0">
                  <c:v>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[Figures_Hysteresis0524.xlsx]Fig3.!$AS$1:$AZ$1</c:f>
              <c:strCache>
                <c:ptCount val="8"/>
                <c:pt idx="0">
                  <c:v>3-7</c:v>
                </c:pt>
                <c:pt idx="1">
                  <c:v>4-8</c:v>
                </c:pt>
                <c:pt idx="2">
                  <c:v>5-9</c:v>
                </c:pt>
                <c:pt idx="3">
                  <c:v>6-10</c:v>
                </c:pt>
                <c:pt idx="4">
                  <c:v>7-11</c:v>
                </c:pt>
                <c:pt idx="5">
                  <c:v>8-12</c:v>
                </c:pt>
                <c:pt idx="6">
                  <c:v>9-13</c:v>
                </c:pt>
                <c:pt idx="7">
                  <c:v>10-14</c:v>
                </c:pt>
              </c:strCache>
            </c:strRef>
          </c:cat>
          <c:val>
            <c:numRef>
              <c:f>[Figures_Hysteresis0524.xlsx]Fig3.!$AS$7:$AZ$7</c:f>
              <c:numCache>
                <c:formatCode>General</c:formatCode>
                <c:ptCount val="8"/>
                <c:pt idx="0">
                  <c:v>3.5711670363636365</c:v>
                </c:pt>
                <c:pt idx="1">
                  <c:v>3.5568298424242428</c:v>
                </c:pt>
                <c:pt idx="2">
                  <c:v>3.6132431424242428</c:v>
                </c:pt>
                <c:pt idx="3">
                  <c:v>3.7110741575757578</c:v>
                </c:pt>
                <c:pt idx="4">
                  <c:v>3.873175651515151</c:v>
                </c:pt>
                <c:pt idx="5">
                  <c:v>4.0681801818181809</c:v>
                </c:pt>
                <c:pt idx="6">
                  <c:v>4.2375298181818177</c:v>
                </c:pt>
                <c:pt idx="7">
                  <c:v>4.3175462696969715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17-4D7C-9184-8BE8C5FC3E0C}"/>
            </c:ext>
          </c:extLst>
        </c:ser>
        <c:ser>
          <c:idx val="6"/>
          <c:order val="6"/>
          <c:tx>
            <c:strRef>
              <c:f>[Figures_Hysteresis0524.xlsx]Fig3.!$E$8</c:f>
              <c:strCache>
                <c:ptCount val="1"/>
                <c:pt idx="0">
                  <c:v>12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[Figures_Hysteresis0524.xlsx]Fig3.!$AS$1:$AZ$1</c:f>
              <c:strCache>
                <c:ptCount val="8"/>
                <c:pt idx="0">
                  <c:v>3-7</c:v>
                </c:pt>
                <c:pt idx="1">
                  <c:v>4-8</c:v>
                </c:pt>
                <c:pt idx="2">
                  <c:v>5-9</c:v>
                </c:pt>
                <c:pt idx="3">
                  <c:v>6-10</c:v>
                </c:pt>
                <c:pt idx="4">
                  <c:v>7-11</c:v>
                </c:pt>
                <c:pt idx="5">
                  <c:v>8-12</c:v>
                </c:pt>
                <c:pt idx="6">
                  <c:v>9-13</c:v>
                </c:pt>
                <c:pt idx="7">
                  <c:v>10-14</c:v>
                </c:pt>
              </c:strCache>
            </c:strRef>
          </c:cat>
          <c:val>
            <c:numRef>
              <c:f>[Figures_Hysteresis0524.xlsx]Fig3.!$AS$8:$AZ$8</c:f>
              <c:numCache>
                <c:formatCode>General</c:formatCode>
                <c:ptCount val="8"/>
                <c:pt idx="0">
                  <c:v>3.6436875848484847</c:v>
                </c:pt>
                <c:pt idx="1">
                  <c:v>3.6293503666666669</c:v>
                </c:pt>
                <c:pt idx="2">
                  <c:v>3.6857637666666667</c:v>
                </c:pt>
                <c:pt idx="3">
                  <c:v>3.7835947151515157</c:v>
                </c:pt>
                <c:pt idx="4">
                  <c:v>3.9456961939393924</c:v>
                </c:pt>
                <c:pt idx="5">
                  <c:v>4.1407008787878796</c:v>
                </c:pt>
                <c:pt idx="6">
                  <c:v>4.3100503181818182</c:v>
                </c:pt>
                <c:pt idx="7">
                  <c:v>4.3900667515151524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17-4D7C-9184-8BE8C5FC3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387912"/>
        <c:axId val="478387256"/>
      </c:barChart>
      <c:catAx>
        <c:axId val="47838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387256"/>
        <c:crosses val="autoZero"/>
        <c:auto val="1"/>
        <c:lblAlgn val="ctr"/>
        <c:lblOffset val="100"/>
        <c:noMultiLvlLbl val="0"/>
      </c:catAx>
      <c:valAx>
        <c:axId val="478387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0000">
                  <a:alpha val="2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387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baseline="0" dirty="0">
                <a:effectLst/>
              </a:rPr>
              <a:t>Financial crisis recessions</a:t>
            </a:r>
            <a:endParaRPr lang="en-US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502448610326054E-2"/>
          <c:y val="0.14440812595404637"/>
          <c:w val="0.95395470759486345"/>
          <c:h val="0.69184628665602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[Figures_Hysteresis0524.xlsx]Fig3.!$E$2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[Figures_Hysteresis0524.xlsx]Fig3.!$BM$1:$BQ$1</c:f>
              <c:strCache>
                <c:ptCount val="5"/>
                <c:pt idx="0">
                  <c:v>3-7</c:v>
                </c:pt>
                <c:pt idx="1">
                  <c:v>4-7</c:v>
                </c:pt>
                <c:pt idx="2">
                  <c:v>5-7</c:v>
                </c:pt>
                <c:pt idx="3">
                  <c:v>6-7</c:v>
                </c:pt>
                <c:pt idx="4">
                  <c:v>7-7</c:v>
                </c:pt>
              </c:strCache>
            </c:strRef>
          </c:cat>
          <c:val>
            <c:numRef>
              <c:f>[Figures_Hysteresis0524.xlsx]Fig3.!$BM$2:$BQ$2</c:f>
              <c:numCache>
                <c:formatCode>General</c:formatCode>
                <c:ptCount val="5"/>
                <c:pt idx="0">
                  <c:v>1.9471298526315786</c:v>
                </c:pt>
                <c:pt idx="1">
                  <c:v>1.8209374894736843</c:v>
                </c:pt>
                <c:pt idx="2">
                  <c:v>1.5936230421052628</c:v>
                </c:pt>
                <c:pt idx="3">
                  <c:v>1.4053290842105264</c:v>
                </c:pt>
                <c:pt idx="4">
                  <c:v>1.3687753444444446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86-45C7-B7FD-4A78010BC61D}"/>
            </c:ext>
          </c:extLst>
        </c:ser>
        <c:ser>
          <c:idx val="1"/>
          <c:order val="1"/>
          <c:tx>
            <c:strRef>
              <c:f>[Figures_Hysteresis0524.xlsx]Fig3.!$E$3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[Figures_Hysteresis0524.xlsx]Fig3.!$BM$1:$BQ$1</c:f>
              <c:strCache>
                <c:ptCount val="5"/>
                <c:pt idx="0">
                  <c:v>3-7</c:v>
                </c:pt>
                <c:pt idx="1">
                  <c:v>4-7</c:v>
                </c:pt>
                <c:pt idx="2">
                  <c:v>5-7</c:v>
                </c:pt>
                <c:pt idx="3">
                  <c:v>6-7</c:v>
                </c:pt>
                <c:pt idx="4">
                  <c:v>7-7</c:v>
                </c:pt>
              </c:strCache>
            </c:strRef>
          </c:cat>
          <c:val>
            <c:numRef>
              <c:f>[Figures_Hysteresis0524.xlsx]Fig3.!$BM$3:$BQ$3</c:f>
              <c:numCache>
                <c:formatCode>General</c:formatCode>
                <c:ptCount val="5"/>
                <c:pt idx="0">
                  <c:v>2.1211120526315792</c:v>
                </c:pt>
                <c:pt idx="1">
                  <c:v>1.9949196789473682</c:v>
                </c:pt>
                <c:pt idx="2">
                  <c:v>1.7676052368421049</c:v>
                </c:pt>
                <c:pt idx="3">
                  <c:v>1.5793112684210528</c:v>
                </c:pt>
                <c:pt idx="4">
                  <c:v>1.5448223444444444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86-45C7-B7FD-4A78010BC61D}"/>
            </c:ext>
          </c:extLst>
        </c:ser>
        <c:ser>
          <c:idx val="2"/>
          <c:order val="2"/>
          <c:tx>
            <c:strRef>
              <c:f>[Figures_Hysteresis0524.xlsx]Fig3.!$E$4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[Figures_Hysteresis0524.xlsx]Fig3.!$BM$1:$BQ$1</c:f>
              <c:strCache>
                <c:ptCount val="5"/>
                <c:pt idx="0">
                  <c:v>3-7</c:v>
                </c:pt>
                <c:pt idx="1">
                  <c:v>4-7</c:v>
                </c:pt>
                <c:pt idx="2">
                  <c:v>5-7</c:v>
                </c:pt>
                <c:pt idx="3">
                  <c:v>6-7</c:v>
                </c:pt>
                <c:pt idx="4">
                  <c:v>7-7</c:v>
                </c:pt>
              </c:strCache>
            </c:strRef>
          </c:cat>
          <c:val>
            <c:numRef>
              <c:f>[Figures_Hysteresis0524.xlsx]Fig3.!$BM$4:$BQ$4</c:f>
              <c:numCache>
                <c:formatCode>General</c:formatCode>
                <c:ptCount val="5"/>
                <c:pt idx="0">
                  <c:v>2.2630827473684207</c:v>
                </c:pt>
                <c:pt idx="1">
                  <c:v>2.1368903578947367</c:v>
                </c:pt>
                <c:pt idx="2">
                  <c:v>1.9095760736842105</c:v>
                </c:pt>
                <c:pt idx="3">
                  <c:v>1.7212820736842105</c:v>
                </c:pt>
                <c:pt idx="4">
                  <c:v>1.7067685444444445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86-45C7-B7FD-4A78010BC61D}"/>
            </c:ext>
          </c:extLst>
        </c:ser>
        <c:ser>
          <c:idx val="3"/>
          <c:order val="3"/>
          <c:tx>
            <c:strRef>
              <c:f>[Figures_Hysteresis0524.xlsx]Fig3.!$E$5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[Figures_Hysteresis0524.xlsx]Fig3.!$BM$1:$BQ$1</c:f>
              <c:strCache>
                <c:ptCount val="5"/>
                <c:pt idx="0">
                  <c:v>3-7</c:v>
                </c:pt>
                <c:pt idx="1">
                  <c:v>4-7</c:v>
                </c:pt>
                <c:pt idx="2">
                  <c:v>5-7</c:v>
                </c:pt>
                <c:pt idx="3">
                  <c:v>6-7</c:v>
                </c:pt>
                <c:pt idx="4">
                  <c:v>7-7</c:v>
                </c:pt>
              </c:strCache>
            </c:strRef>
          </c:cat>
          <c:val>
            <c:numRef>
              <c:f>[Figures_Hysteresis0524.xlsx]Fig3.!$BM$5:$BQ$5</c:f>
              <c:numCache>
                <c:formatCode>General</c:formatCode>
                <c:ptCount val="5"/>
                <c:pt idx="0">
                  <c:v>2.3148711315789474</c:v>
                </c:pt>
                <c:pt idx="1">
                  <c:v>2.188678768421052</c:v>
                </c:pt>
                <c:pt idx="2">
                  <c:v>1.9613643157894736</c:v>
                </c:pt>
                <c:pt idx="3">
                  <c:v>1.7730703947368418</c:v>
                </c:pt>
                <c:pt idx="4">
                  <c:v>1.8219959999999997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86-45C7-B7FD-4A78010BC61D}"/>
            </c:ext>
          </c:extLst>
        </c:ser>
        <c:ser>
          <c:idx val="4"/>
          <c:order val="4"/>
          <c:tx>
            <c:strRef>
              <c:f>[Figures_Hysteresis0524.xlsx]Fig3.!$E$6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[Figures_Hysteresis0524.xlsx]Fig3.!$BM$1:$BQ$1</c:f>
              <c:strCache>
                <c:ptCount val="5"/>
                <c:pt idx="0">
                  <c:v>3-7</c:v>
                </c:pt>
                <c:pt idx="1">
                  <c:v>4-7</c:v>
                </c:pt>
                <c:pt idx="2">
                  <c:v>5-7</c:v>
                </c:pt>
                <c:pt idx="3">
                  <c:v>6-7</c:v>
                </c:pt>
                <c:pt idx="4">
                  <c:v>7-7</c:v>
                </c:pt>
              </c:strCache>
            </c:strRef>
          </c:cat>
          <c:val>
            <c:numRef>
              <c:f>[Figures_Hysteresis0524.xlsx]Fig3.!$BM$6:$BQ$6</c:f>
              <c:numCache>
                <c:formatCode>General</c:formatCode>
                <c:ptCount val="5"/>
                <c:pt idx="0">
                  <c:v>2.3185224631578949</c:v>
                </c:pt>
                <c:pt idx="1">
                  <c:v>2.1923299894736847</c:v>
                </c:pt>
                <c:pt idx="2">
                  <c:v>1.9650155526315789</c:v>
                </c:pt>
                <c:pt idx="3">
                  <c:v>1.7767215947368418</c:v>
                </c:pt>
                <c:pt idx="4">
                  <c:v>1.899787977777778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86-45C7-B7FD-4A78010BC61D}"/>
            </c:ext>
          </c:extLst>
        </c:ser>
        <c:ser>
          <c:idx val="5"/>
          <c:order val="5"/>
          <c:tx>
            <c:strRef>
              <c:f>[Figures_Hysteresis0524.xlsx]Fig3.!$E$7</c:f>
              <c:strCache>
                <c:ptCount val="1"/>
                <c:pt idx="0">
                  <c:v>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[Figures_Hysteresis0524.xlsx]Fig3.!$BM$1:$BQ$1</c:f>
              <c:strCache>
                <c:ptCount val="5"/>
                <c:pt idx="0">
                  <c:v>3-7</c:v>
                </c:pt>
                <c:pt idx="1">
                  <c:v>4-7</c:v>
                </c:pt>
                <c:pt idx="2">
                  <c:v>5-7</c:v>
                </c:pt>
                <c:pt idx="3">
                  <c:v>6-7</c:v>
                </c:pt>
                <c:pt idx="4">
                  <c:v>7-7</c:v>
                </c:pt>
              </c:strCache>
            </c:strRef>
          </c:cat>
          <c:val>
            <c:numRef>
              <c:f>[Figures_Hysteresis0524.xlsx]Fig3.!$BM$7:$BQ$7</c:f>
              <c:numCache>
                <c:formatCode>General</c:formatCode>
                <c:ptCount val="5"/>
                <c:pt idx="0">
                  <c:v>2.2921503368421048</c:v>
                </c:pt>
                <c:pt idx="1">
                  <c:v>2.1659579210526316</c:v>
                </c:pt>
                <c:pt idx="2">
                  <c:v>1.9386435210526323</c:v>
                </c:pt>
                <c:pt idx="3">
                  <c:v>1.7503496684210524</c:v>
                </c:pt>
                <c:pt idx="4">
                  <c:v>1.9496962555555557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86-45C7-B7FD-4A78010BC61D}"/>
            </c:ext>
          </c:extLst>
        </c:ser>
        <c:ser>
          <c:idx val="6"/>
          <c:order val="6"/>
          <c:tx>
            <c:strRef>
              <c:f>[Figures_Hysteresis0524.xlsx]Fig3.!$E$8</c:f>
              <c:strCache>
                <c:ptCount val="1"/>
                <c:pt idx="0">
                  <c:v>12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[Figures_Hysteresis0524.xlsx]Fig3.!$BM$1:$BQ$1</c:f>
              <c:strCache>
                <c:ptCount val="5"/>
                <c:pt idx="0">
                  <c:v>3-7</c:v>
                </c:pt>
                <c:pt idx="1">
                  <c:v>4-7</c:v>
                </c:pt>
                <c:pt idx="2">
                  <c:v>5-7</c:v>
                </c:pt>
                <c:pt idx="3">
                  <c:v>6-7</c:v>
                </c:pt>
                <c:pt idx="4">
                  <c:v>7-7</c:v>
                </c:pt>
              </c:strCache>
            </c:strRef>
          </c:cat>
          <c:val>
            <c:numRef>
              <c:f>[Figures_Hysteresis0524.xlsx]Fig3.!$BM$8:$BQ$8</c:f>
              <c:numCache>
                <c:formatCode>General</c:formatCode>
                <c:ptCount val="5"/>
                <c:pt idx="0">
                  <c:v>2.2388586368421048</c:v>
                </c:pt>
                <c:pt idx="1">
                  <c:v>2.1126661736842105</c:v>
                </c:pt>
                <c:pt idx="2">
                  <c:v>1.8853518947368422</c:v>
                </c:pt>
                <c:pt idx="3">
                  <c:v>1.6970579578947367</c:v>
                </c:pt>
                <c:pt idx="4">
                  <c:v>1.9654492666666665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86-45C7-B7FD-4A78010BC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387912"/>
        <c:axId val="478387256"/>
      </c:barChart>
      <c:catAx>
        <c:axId val="47838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387256"/>
        <c:crosses val="autoZero"/>
        <c:auto val="1"/>
        <c:lblAlgn val="ctr"/>
        <c:lblOffset val="100"/>
        <c:noMultiLvlLbl val="0"/>
      </c:catAx>
      <c:valAx>
        <c:axId val="478387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0000">
                  <a:alpha val="2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387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936386241193534"/>
          <c:y val="0.88604619771365811"/>
          <c:w val="0.18127217157065892"/>
          <c:h val="4.4850812253119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Ratio</a:t>
            </a:r>
            <a:r>
              <a:rPr lang="en-US" sz="2000" b="1" baseline="0" dirty="0"/>
              <a:t> of long term unemployment against U rate, 1990-2016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Sheet2!$B$1:$B$108</c:f>
              <c:numCache>
                <c:formatCode>General</c:formatCode>
                <c:ptCount val="108"/>
                <c:pt idx="0">
                  <c:v>5.3004827499389648</c:v>
                </c:pt>
                <c:pt idx="1">
                  <c:v>5.3378944396972656</c:v>
                </c:pt>
                <c:pt idx="2">
                  <c:v>5.6875691413879395</c:v>
                </c:pt>
                <c:pt idx="3">
                  <c:v>6.114112377166748</c:v>
                </c:pt>
                <c:pt idx="4">
                  <c:v>6.5748662948608398</c:v>
                </c:pt>
                <c:pt idx="5">
                  <c:v>6.823793888092041</c:v>
                </c:pt>
                <c:pt idx="6">
                  <c:v>6.8541302680969238</c:v>
                </c:pt>
                <c:pt idx="7">
                  <c:v>7.0972375869750977</c:v>
                </c:pt>
                <c:pt idx="8">
                  <c:v>7.3800420761108398</c:v>
                </c:pt>
                <c:pt idx="9">
                  <c:v>7.5955986976623535</c:v>
                </c:pt>
                <c:pt idx="10">
                  <c:v>7.6276264190673828</c:v>
                </c:pt>
                <c:pt idx="11">
                  <c:v>7.4076676368713379</c:v>
                </c:pt>
                <c:pt idx="12">
                  <c:v>7.151029109954834</c:v>
                </c:pt>
                <c:pt idx="13">
                  <c:v>7.0704803466796875</c:v>
                </c:pt>
                <c:pt idx="14">
                  <c:v>6.8006925582885742</c:v>
                </c:pt>
                <c:pt idx="15">
                  <c:v>6.6208319664001465</c:v>
                </c:pt>
                <c:pt idx="16">
                  <c:v>6.5573897361755371</c:v>
                </c:pt>
                <c:pt idx="17">
                  <c:v>6.1674346923828125</c:v>
                </c:pt>
                <c:pt idx="18">
                  <c:v>6.0030808448791504</c:v>
                </c:pt>
                <c:pt idx="19">
                  <c:v>5.621027946472168</c:v>
                </c:pt>
                <c:pt idx="20">
                  <c:v>5.4797215461730957</c:v>
                </c:pt>
                <c:pt idx="21">
                  <c:v>5.6769847869873047</c:v>
                </c:pt>
                <c:pt idx="22">
                  <c:v>5.6603488922119141</c:v>
                </c:pt>
                <c:pt idx="23">
                  <c:v>5.5740723609924316</c:v>
                </c:pt>
                <c:pt idx="24">
                  <c:v>5.5478649139404297</c:v>
                </c:pt>
                <c:pt idx="25">
                  <c:v>5.4726743698120117</c:v>
                </c:pt>
                <c:pt idx="26">
                  <c:v>5.2619824409484863</c:v>
                </c:pt>
                <c:pt idx="27">
                  <c:v>5.312781810760498</c:v>
                </c:pt>
                <c:pt idx="28">
                  <c:v>5.2270946502685547</c:v>
                </c:pt>
                <c:pt idx="29">
                  <c:v>4.9781432151794434</c:v>
                </c:pt>
                <c:pt idx="30">
                  <c:v>4.8612637519836426</c:v>
                </c:pt>
                <c:pt idx="31">
                  <c:v>4.683894157409668</c:v>
                </c:pt>
                <c:pt idx="32">
                  <c:v>4.6409716606140137</c:v>
                </c:pt>
                <c:pt idx="33">
                  <c:v>4.4179544448852539</c:v>
                </c:pt>
                <c:pt idx="34">
                  <c:v>4.5321626663208008</c:v>
                </c:pt>
                <c:pt idx="35">
                  <c:v>4.433255672454834</c:v>
                </c:pt>
                <c:pt idx="36">
                  <c:v>4.2886967658996582</c:v>
                </c:pt>
                <c:pt idx="37">
                  <c:v>4.2527956962585449</c:v>
                </c:pt>
                <c:pt idx="38">
                  <c:v>4.2481198310852051</c:v>
                </c:pt>
                <c:pt idx="39">
                  <c:v>4.0831198692321777</c:v>
                </c:pt>
                <c:pt idx="40">
                  <c:v>4.049555778503418</c:v>
                </c:pt>
                <c:pt idx="41">
                  <c:v>3.9487435817718506</c:v>
                </c:pt>
                <c:pt idx="42">
                  <c:v>4.0312557220458984</c:v>
                </c:pt>
                <c:pt idx="43">
                  <c:v>3.9190173149108887</c:v>
                </c:pt>
                <c:pt idx="44">
                  <c:v>4.2306408882141113</c:v>
                </c:pt>
                <c:pt idx="45">
                  <c:v>4.4116725921630859</c:v>
                </c:pt>
                <c:pt idx="46">
                  <c:v>4.8189249038696289</c:v>
                </c:pt>
                <c:pt idx="47">
                  <c:v>5.5370640754699707</c:v>
                </c:pt>
                <c:pt idx="48">
                  <c:v>5.7046260833740234</c:v>
                </c:pt>
                <c:pt idx="49">
                  <c:v>5.8443355560302734</c:v>
                </c:pt>
                <c:pt idx="50">
                  <c:v>5.7297015190124512</c:v>
                </c:pt>
                <c:pt idx="51">
                  <c:v>5.8488359451293945</c:v>
                </c:pt>
                <c:pt idx="52">
                  <c:v>5.8724837303161621</c:v>
                </c:pt>
                <c:pt idx="53">
                  <c:v>6.1509304046630859</c:v>
                </c:pt>
                <c:pt idx="54">
                  <c:v>6.1049785614013672</c:v>
                </c:pt>
                <c:pt idx="55">
                  <c:v>5.8182063102722168</c:v>
                </c:pt>
                <c:pt idx="56">
                  <c:v>5.6820039749145508</c:v>
                </c:pt>
                <c:pt idx="57">
                  <c:v>5.5891251564025879</c:v>
                </c:pt>
                <c:pt idx="58">
                  <c:v>5.4338321685791016</c:v>
                </c:pt>
                <c:pt idx="59">
                  <c:v>5.3890070915222168</c:v>
                </c:pt>
                <c:pt idx="60">
                  <c:v>5.2839250564575195</c:v>
                </c:pt>
                <c:pt idx="61">
                  <c:v>5.1065425872802734</c:v>
                </c:pt>
                <c:pt idx="62">
                  <c:v>4.9658699035644531</c:v>
                </c:pt>
                <c:pt idx="63">
                  <c:v>4.9542765617370605</c:v>
                </c:pt>
                <c:pt idx="64">
                  <c:v>4.7205028533935547</c:v>
                </c:pt>
                <c:pt idx="65">
                  <c:v>4.6551647186279297</c:v>
                </c:pt>
                <c:pt idx="66">
                  <c:v>4.642939567565918</c:v>
                </c:pt>
                <c:pt idx="67">
                  <c:v>4.4536166191101074</c:v>
                </c:pt>
                <c:pt idx="68">
                  <c:v>4.5243988037109375</c:v>
                </c:pt>
                <c:pt idx="69">
                  <c:v>4.4953017234802246</c:v>
                </c:pt>
                <c:pt idx="70">
                  <c:v>4.657285213470459</c:v>
                </c:pt>
                <c:pt idx="71">
                  <c:v>4.7993755340576172</c:v>
                </c:pt>
                <c:pt idx="72">
                  <c:v>4.9832658767700195</c:v>
                </c:pt>
                <c:pt idx="73">
                  <c:v>5.3215508460998535</c:v>
                </c:pt>
                <c:pt idx="74">
                  <c:v>6.0106105804443359</c:v>
                </c:pt>
                <c:pt idx="75">
                  <c:v>6.872281551361084</c:v>
                </c:pt>
                <c:pt idx="76">
                  <c:v>8.291961669921875</c:v>
                </c:pt>
                <c:pt idx="77">
                  <c:v>9.2805366516113281</c:v>
                </c:pt>
                <c:pt idx="78">
                  <c:v>9.6023654937744141</c:v>
                </c:pt>
                <c:pt idx="79">
                  <c:v>9.9113883972167969</c:v>
                </c:pt>
                <c:pt idx="80">
                  <c:v>9.8366413116455078</c:v>
                </c:pt>
                <c:pt idx="81">
                  <c:v>9.6573877334594727</c:v>
                </c:pt>
                <c:pt idx="82">
                  <c:v>9.4726371765136719</c:v>
                </c:pt>
                <c:pt idx="83">
                  <c:v>9.5238714218139648</c:v>
                </c:pt>
                <c:pt idx="84">
                  <c:v>9.0400819778442383</c:v>
                </c:pt>
                <c:pt idx="85">
                  <c:v>9.0742626190185547</c:v>
                </c:pt>
                <c:pt idx="86">
                  <c:v>9.0049829483032227</c:v>
                </c:pt>
                <c:pt idx="87">
                  <c:v>8.6542701721191406</c:v>
                </c:pt>
                <c:pt idx="88">
                  <c:v>8.2626132965087891</c:v>
                </c:pt>
                <c:pt idx="89">
                  <c:v>8.1805324554443359</c:v>
                </c:pt>
                <c:pt idx="90">
                  <c:v>8.0112543106079102</c:v>
                </c:pt>
                <c:pt idx="91">
                  <c:v>7.8080081939697266</c:v>
                </c:pt>
                <c:pt idx="92">
                  <c:v>7.7466874122619629</c:v>
                </c:pt>
                <c:pt idx="93">
                  <c:v>7.5331592559814453</c:v>
                </c:pt>
                <c:pt idx="94">
                  <c:v>7.2586760520935059</c:v>
                </c:pt>
                <c:pt idx="95">
                  <c:v>6.9507231712341309</c:v>
                </c:pt>
                <c:pt idx="96">
                  <c:v>6.6445202827453613</c:v>
                </c:pt>
                <c:pt idx="97">
                  <c:v>6.1945481300354004</c:v>
                </c:pt>
                <c:pt idx="98">
                  <c:v>6.0875687599182129</c:v>
                </c:pt>
                <c:pt idx="99">
                  <c:v>5.701347827911377</c:v>
                </c:pt>
                <c:pt idx="100">
                  <c:v>5.5598058700561523</c:v>
                </c:pt>
                <c:pt idx="101">
                  <c:v>5.393195629119873</c:v>
                </c:pt>
                <c:pt idx="102">
                  <c:v>5.1224732398986816</c:v>
                </c:pt>
                <c:pt idx="103">
                  <c:v>5.0241618156433105</c:v>
                </c:pt>
                <c:pt idx="104">
                  <c:v>4.9633917808532715</c:v>
                </c:pt>
                <c:pt idx="105">
                  <c:v>4.8621039390563965</c:v>
                </c:pt>
                <c:pt idx="106">
                  <c:v>4.9108710289001465</c:v>
                </c:pt>
                <c:pt idx="107">
                  <c:v>4.736809253692627</c:v>
                </c:pt>
              </c:numCache>
            </c:numRef>
          </c:xVal>
          <c:yVal>
            <c:numRef>
              <c:f>Sheet2!$C$1:$C$108</c:f>
              <c:numCache>
                <c:formatCode>General</c:formatCode>
                <c:ptCount val="108"/>
                <c:pt idx="0">
                  <c:v>9.5345230102539063</c:v>
                </c:pt>
                <c:pt idx="1">
                  <c:v>9.6025829315185547</c:v>
                </c:pt>
                <c:pt idx="2">
                  <c:v>10.238859176635742</c:v>
                </c:pt>
                <c:pt idx="3">
                  <c:v>10.560456275939941</c:v>
                </c:pt>
                <c:pt idx="4">
                  <c:v>10.95025634765625</c:v>
                </c:pt>
                <c:pt idx="5">
                  <c:v>12.108559608459473</c:v>
                </c:pt>
                <c:pt idx="6">
                  <c:v>13.347963333129883</c:v>
                </c:pt>
                <c:pt idx="7">
                  <c:v>15.257693290710449</c:v>
                </c:pt>
                <c:pt idx="8">
                  <c:v>18.079936981201172</c:v>
                </c:pt>
                <c:pt idx="9">
                  <c:v>20.151374816894531</c:v>
                </c:pt>
                <c:pt idx="10">
                  <c:v>21.442655563354492</c:v>
                </c:pt>
                <c:pt idx="11">
                  <c:v>21.885627746582031</c:v>
                </c:pt>
                <c:pt idx="12">
                  <c:v>20.602960586547852</c:v>
                </c:pt>
                <c:pt idx="13">
                  <c:v>18.97300910949707</c:v>
                </c:pt>
                <c:pt idx="14">
                  <c:v>20.056047439575195</c:v>
                </c:pt>
                <c:pt idx="15">
                  <c:v>20.919673919677734</c:v>
                </c:pt>
                <c:pt idx="16">
                  <c:v>20.527196884155273</c:v>
                </c:pt>
                <c:pt idx="17">
                  <c:v>20.774385452270508</c:v>
                </c:pt>
                <c:pt idx="18">
                  <c:v>19.794181823730469</c:v>
                </c:pt>
                <c:pt idx="19">
                  <c:v>19.913652420043945</c:v>
                </c:pt>
                <c:pt idx="20">
                  <c:v>17.979185104370117</c:v>
                </c:pt>
                <c:pt idx="21">
                  <c:v>17.615428924560547</c:v>
                </c:pt>
                <c:pt idx="22">
                  <c:v>16.657772064208984</c:v>
                </c:pt>
                <c:pt idx="23">
                  <c:v>16.630592346191406</c:v>
                </c:pt>
                <c:pt idx="24">
                  <c:v>16.906246185302734</c:v>
                </c:pt>
                <c:pt idx="25">
                  <c:v>18.583868026733398</c:v>
                </c:pt>
                <c:pt idx="26">
                  <c:v>17.996978759765625</c:v>
                </c:pt>
                <c:pt idx="27">
                  <c:v>16.190345764160156</c:v>
                </c:pt>
                <c:pt idx="28">
                  <c:v>15.789474487304688</c:v>
                </c:pt>
                <c:pt idx="29">
                  <c:v>15.899253845214844</c:v>
                </c:pt>
                <c:pt idx="30">
                  <c:v>16.199798583984375</c:v>
                </c:pt>
                <c:pt idx="31">
                  <c:v>15.364623069763184</c:v>
                </c:pt>
                <c:pt idx="32">
                  <c:v>15.030112266540527</c:v>
                </c:pt>
                <c:pt idx="33">
                  <c:v>13.795945167541504</c:v>
                </c:pt>
                <c:pt idx="34">
                  <c:v>13.635393142700195</c:v>
                </c:pt>
                <c:pt idx="35">
                  <c:v>13.774373054504395</c:v>
                </c:pt>
                <c:pt idx="36">
                  <c:v>12.472722053527832</c:v>
                </c:pt>
                <c:pt idx="37">
                  <c:v>12.551406860351563</c:v>
                </c:pt>
                <c:pt idx="38">
                  <c:v>12.076725006103516</c:v>
                </c:pt>
                <c:pt idx="39">
                  <c:v>12.16468334197998</c:v>
                </c:pt>
                <c:pt idx="40">
                  <c:v>11.538905143737793</c:v>
                </c:pt>
                <c:pt idx="41">
                  <c:v>11.065718650817871</c:v>
                </c:pt>
                <c:pt idx="42">
                  <c:v>11.918030738830566</c:v>
                </c:pt>
                <c:pt idx="43">
                  <c:v>11.079377174377441</c:v>
                </c:pt>
                <c:pt idx="44">
                  <c:v>11.42888355255127</c:v>
                </c:pt>
                <c:pt idx="45">
                  <c:v>10.779199600219727</c:v>
                </c:pt>
                <c:pt idx="46">
                  <c:v>11.451410293579102</c:v>
                </c:pt>
                <c:pt idx="47">
                  <c:v>13.11208438873291</c:v>
                </c:pt>
                <c:pt idx="48">
                  <c:v>15.168811798095703</c:v>
                </c:pt>
                <c:pt idx="49">
                  <c:v>18.399494171142578</c:v>
                </c:pt>
                <c:pt idx="50">
                  <c:v>18.989776611328125</c:v>
                </c:pt>
                <c:pt idx="51">
                  <c:v>20.889780044555664</c:v>
                </c:pt>
                <c:pt idx="52">
                  <c:v>21.076772689819336</c:v>
                </c:pt>
                <c:pt idx="53">
                  <c:v>22.005468368530273</c:v>
                </c:pt>
                <c:pt idx="54">
                  <c:v>22.293041229248047</c:v>
                </c:pt>
                <c:pt idx="55">
                  <c:v>23.007884979248047</c:v>
                </c:pt>
                <c:pt idx="56">
                  <c:v>22.973348617553711</c:v>
                </c:pt>
                <c:pt idx="57">
                  <c:v>22.096555709838867</c:v>
                </c:pt>
                <c:pt idx="58">
                  <c:v>20.882183074951172</c:v>
                </c:pt>
                <c:pt idx="59">
                  <c:v>21.280509948730469</c:v>
                </c:pt>
                <c:pt idx="60">
                  <c:v>21.002468109130859</c:v>
                </c:pt>
                <c:pt idx="61">
                  <c:v>19.791667938232422</c:v>
                </c:pt>
                <c:pt idx="62">
                  <c:v>18.946426391601563</c:v>
                </c:pt>
                <c:pt idx="63">
                  <c:v>18.601730346679688</c:v>
                </c:pt>
                <c:pt idx="64">
                  <c:v>17.958820343017578</c:v>
                </c:pt>
                <c:pt idx="65">
                  <c:v>18.050420761108398</c:v>
                </c:pt>
                <c:pt idx="66">
                  <c:v>18.258028030395508</c:v>
                </c:pt>
                <c:pt idx="67">
                  <c:v>16.217277526855469</c:v>
                </c:pt>
                <c:pt idx="68">
                  <c:v>17.496992111206055</c:v>
                </c:pt>
                <c:pt idx="69">
                  <c:v>16.90216064453125</c:v>
                </c:pt>
                <c:pt idx="70">
                  <c:v>17.772480010986328</c:v>
                </c:pt>
                <c:pt idx="71">
                  <c:v>18.063465118408203</c:v>
                </c:pt>
                <c:pt idx="72">
                  <c:v>17.562162399291992</c:v>
                </c:pt>
                <c:pt idx="73">
                  <c:v>18.324798583984375</c:v>
                </c:pt>
                <c:pt idx="74">
                  <c:v>19.939004898071289</c:v>
                </c:pt>
                <c:pt idx="75">
                  <c:v>22.285966873168945</c:v>
                </c:pt>
                <c:pt idx="76">
                  <c:v>23.339067459106445</c:v>
                </c:pt>
                <c:pt idx="77">
                  <c:v>28.040596008300781</c:v>
                </c:pt>
                <c:pt idx="78">
                  <c:v>34.773998260498047</c:v>
                </c:pt>
                <c:pt idx="79">
                  <c:v>38.698020935058594</c:v>
                </c:pt>
                <c:pt idx="80">
                  <c:v>41.871696472167969</c:v>
                </c:pt>
                <c:pt idx="81">
                  <c:v>44.930458068847656</c:v>
                </c:pt>
                <c:pt idx="82">
                  <c:v>43.273895263671875</c:v>
                </c:pt>
                <c:pt idx="83">
                  <c:v>43.195884704589844</c:v>
                </c:pt>
                <c:pt idx="84">
                  <c:v>43.713169097900391</c:v>
                </c:pt>
                <c:pt idx="85">
                  <c:v>43.92340087890625</c:v>
                </c:pt>
                <c:pt idx="86">
                  <c:v>44.660354614257813</c:v>
                </c:pt>
                <c:pt idx="87">
                  <c:v>42.815708160400391</c:v>
                </c:pt>
                <c:pt idx="88">
                  <c:v>41.631439208984375</c:v>
                </c:pt>
                <c:pt idx="89">
                  <c:v>41.954841613769531</c:v>
                </c:pt>
                <c:pt idx="90">
                  <c:v>40.714786529541016</c:v>
                </c:pt>
                <c:pt idx="91">
                  <c:v>39.974193572998047</c:v>
                </c:pt>
                <c:pt idx="92">
                  <c:v>38.239692687988281</c:v>
                </c:pt>
                <c:pt idx="93">
                  <c:v>37.398651123046875</c:v>
                </c:pt>
                <c:pt idx="94">
                  <c:v>37.634597778320313</c:v>
                </c:pt>
                <c:pt idx="95">
                  <c:v>37.044597625732422</c:v>
                </c:pt>
                <c:pt idx="96">
                  <c:v>35.502689361572266</c:v>
                </c:pt>
                <c:pt idx="97">
                  <c:v>34.222450256347656</c:v>
                </c:pt>
                <c:pt idx="98">
                  <c:v>32.010948181152344</c:v>
                </c:pt>
                <c:pt idx="99">
                  <c:v>31.826337814331055</c:v>
                </c:pt>
                <c:pt idx="100">
                  <c:v>30.478157043457031</c:v>
                </c:pt>
                <c:pt idx="101">
                  <c:v>28.098947525024414</c:v>
                </c:pt>
                <c:pt idx="102">
                  <c:v>26.843215942382813</c:v>
                </c:pt>
                <c:pt idx="103">
                  <c:v>26.478767395019531</c:v>
                </c:pt>
                <c:pt idx="104">
                  <c:v>27.338066101074219</c:v>
                </c:pt>
                <c:pt idx="105">
                  <c:v>25.639034271240234</c:v>
                </c:pt>
                <c:pt idx="106">
                  <c:v>25.428632736206055</c:v>
                </c:pt>
                <c:pt idx="107">
                  <c:v>24.919519424438477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AA-4BAA-85E4-75E3EB345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602984"/>
        <c:axId val="571663000"/>
      </c:scatterChart>
      <c:valAx>
        <c:axId val="572602984"/>
        <c:scaling>
          <c:orientation val="minMax"/>
          <c:max val="10"/>
          <c:min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Unemployment</a:t>
                </a:r>
                <a:r>
                  <a:rPr lang="en-US" sz="2000" baseline="0" dirty="0"/>
                  <a:t> rate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663000"/>
        <c:crosses val="autoZero"/>
        <c:crossBetween val="midCat"/>
      </c:valAx>
      <c:valAx>
        <c:axId val="571663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LTU/U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602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Applications to disability insurance vs U</a:t>
            </a:r>
            <a:r>
              <a:rPr lang="en-US" baseline="0" dirty="0"/>
              <a:t> rate</a:t>
            </a:r>
            <a:r>
              <a:rPr lang="en-US" dirty="0"/>
              <a:t>, 1960-2014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Stata_data!$E$1</c:f>
              <c:strCache>
                <c:ptCount val="1"/>
                <c:pt idx="0">
                  <c:v>Urate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1881096267106241"/>
                  <c:y val="-0.1095206895214334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Stata_data!$E$2:$E$56</c:f>
              <c:numCache>
                <c:formatCode>General</c:formatCode>
                <c:ptCount val="55"/>
                <c:pt idx="0">
                  <c:v>5.5</c:v>
                </c:pt>
                <c:pt idx="1">
                  <c:v>6.7</c:v>
                </c:pt>
                <c:pt idx="2">
                  <c:v>5.6</c:v>
                </c:pt>
                <c:pt idx="3">
                  <c:v>5.6</c:v>
                </c:pt>
                <c:pt idx="4">
                  <c:v>5.2</c:v>
                </c:pt>
                <c:pt idx="5">
                  <c:v>4.5</c:v>
                </c:pt>
                <c:pt idx="6">
                  <c:v>3.8</c:v>
                </c:pt>
                <c:pt idx="7">
                  <c:v>3.8</c:v>
                </c:pt>
                <c:pt idx="8">
                  <c:v>3.6</c:v>
                </c:pt>
                <c:pt idx="9">
                  <c:v>3.5</c:v>
                </c:pt>
                <c:pt idx="10">
                  <c:v>5</c:v>
                </c:pt>
                <c:pt idx="11">
                  <c:v>6</c:v>
                </c:pt>
                <c:pt idx="12">
                  <c:v>5.6</c:v>
                </c:pt>
                <c:pt idx="13">
                  <c:v>4.9000000000000004</c:v>
                </c:pt>
                <c:pt idx="14">
                  <c:v>5.6</c:v>
                </c:pt>
                <c:pt idx="15">
                  <c:v>8.5</c:v>
                </c:pt>
                <c:pt idx="16">
                  <c:v>7.7</c:v>
                </c:pt>
                <c:pt idx="17">
                  <c:v>7.1</c:v>
                </c:pt>
                <c:pt idx="18">
                  <c:v>6.1</c:v>
                </c:pt>
                <c:pt idx="19">
                  <c:v>5.9</c:v>
                </c:pt>
                <c:pt idx="20">
                  <c:v>7.2</c:v>
                </c:pt>
                <c:pt idx="21">
                  <c:v>7.6</c:v>
                </c:pt>
                <c:pt idx="22">
                  <c:v>9.6999999999999993</c:v>
                </c:pt>
                <c:pt idx="23">
                  <c:v>9.6</c:v>
                </c:pt>
                <c:pt idx="24">
                  <c:v>7.5</c:v>
                </c:pt>
                <c:pt idx="25">
                  <c:v>7.2</c:v>
                </c:pt>
                <c:pt idx="26">
                  <c:v>7</c:v>
                </c:pt>
                <c:pt idx="27">
                  <c:v>6.2</c:v>
                </c:pt>
                <c:pt idx="28">
                  <c:v>5.5</c:v>
                </c:pt>
                <c:pt idx="29">
                  <c:v>5.3</c:v>
                </c:pt>
                <c:pt idx="30">
                  <c:v>5.6</c:v>
                </c:pt>
                <c:pt idx="31">
                  <c:v>6.9</c:v>
                </c:pt>
                <c:pt idx="32">
                  <c:v>7.5</c:v>
                </c:pt>
                <c:pt idx="33">
                  <c:v>6.9</c:v>
                </c:pt>
                <c:pt idx="34">
                  <c:v>6.1</c:v>
                </c:pt>
                <c:pt idx="35">
                  <c:v>5.6</c:v>
                </c:pt>
                <c:pt idx="36">
                  <c:v>5.4</c:v>
                </c:pt>
                <c:pt idx="37">
                  <c:v>4.9000000000000004</c:v>
                </c:pt>
                <c:pt idx="38">
                  <c:v>4.5</c:v>
                </c:pt>
                <c:pt idx="39">
                  <c:v>4.2</c:v>
                </c:pt>
                <c:pt idx="40">
                  <c:v>4</c:v>
                </c:pt>
                <c:pt idx="41">
                  <c:v>4.7</c:v>
                </c:pt>
                <c:pt idx="42">
                  <c:v>5.8</c:v>
                </c:pt>
                <c:pt idx="43">
                  <c:v>6</c:v>
                </c:pt>
                <c:pt idx="44">
                  <c:v>5.5</c:v>
                </c:pt>
                <c:pt idx="45">
                  <c:v>5.0999999999999996</c:v>
                </c:pt>
                <c:pt idx="46">
                  <c:v>4.5999999999999996</c:v>
                </c:pt>
                <c:pt idx="47">
                  <c:v>4.5999999999999996</c:v>
                </c:pt>
                <c:pt idx="48">
                  <c:v>5.8</c:v>
                </c:pt>
                <c:pt idx="49">
                  <c:v>9.3000000000000007</c:v>
                </c:pt>
                <c:pt idx="50">
                  <c:v>9.6</c:v>
                </c:pt>
                <c:pt idx="51">
                  <c:v>8.9</c:v>
                </c:pt>
                <c:pt idx="52">
                  <c:v>8.1</c:v>
                </c:pt>
                <c:pt idx="53">
                  <c:v>7.4</c:v>
                </c:pt>
                <c:pt idx="54">
                  <c:v>6.2</c:v>
                </c:pt>
              </c:numCache>
            </c:numRef>
          </c:xVal>
          <c:yVal>
            <c:numRef>
              <c:f>Stata_data!$D$2:$D$56</c:f>
              <c:numCache>
                <c:formatCode>General</c:formatCode>
                <c:ptCount val="55"/>
                <c:pt idx="0">
                  <c:v>0.51395438542281635</c:v>
                </c:pt>
                <c:pt idx="5">
                  <c:v>0.63232087925215774</c:v>
                </c:pt>
                <c:pt idx="6">
                  <c:v>0.64737424056878579</c:v>
                </c:pt>
                <c:pt idx="7">
                  <c:v>0.67481936044030433</c:v>
                </c:pt>
                <c:pt idx="8">
                  <c:v>0.836017592219779</c:v>
                </c:pt>
                <c:pt idx="9">
                  <c:v>0.83267550972956994</c:v>
                </c:pt>
                <c:pt idx="10">
                  <c:v>0.98577196420560531</c:v>
                </c:pt>
                <c:pt idx="11">
                  <c:v>1.0329743433502065</c:v>
                </c:pt>
                <c:pt idx="12">
                  <c:v>1.036108896229639</c:v>
                </c:pt>
                <c:pt idx="13">
                  <c:v>1.1456987107535586</c:v>
                </c:pt>
                <c:pt idx="14">
                  <c:v>1.4002068415609434</c:v>
                </c:pt>
                <c:pt idx="15">
                  <c:v>1.3303535309536891</c:v>
                </c:pt>
                <c:pt idx="16">
                  <c:v>1.2529583880947599</c:v>
                </c:pt>
                <c:pt idx="17">
                  <c:v>1.2331437328255135</c:v>
                </c:pt>
                <c:pt idx="18">
                  <c:v>1.1609915843544942</c:v>
                </c:pt>
                <c:pt idx="19">
                  <c:v>1.1411689824544549</c:v>
                </c:pt>
                <c:pt idx="20">
                  <c:v>1.1884170992850323</c:v>
                </c:pt>
                <c:pt idx="21">
                  <c:v>1.0727433696447131</c:v>
                </c:pt>
                <c:pt idx="22">
                  <c:v>0.92476917798799074</c:v>
                </c:pt>
                <c:pt idx="23">
                  <c:v>0.90807314711978759</c:v>
                </c:pt>
                <c:pt idx="24">
                  <c:v>0.90519941760585365</c:v>
                </c:pt>
                <c:pt idx="25">
                  <c:v>0.91436379592758499</c:v>
                </c:pt>
                <c:pt idx="26">
                  <c:v>0.9396345305608067</c:v>
                </c:pt>
                <c:pt idx="27">
                  <c:v>0.91592965125043102</c:v>
                </c:pt>
                <c:pt idx="28">
                  <c:v>0.82729473915914598</c:v>
                </c:pt>
                <c:pt idx="29">
                  <c:v>0.78806237660270606</c:v>
                </c:pt>
                <c:pt idx="30">
                  <c:v>0.84405942224710961</c:v>
                </c:pt>
                <c:pt idx="31">
                  <c:v>0.94291258601467265</c:v>
                </c:pt>
                <c:pt idx="32">
                  <c:v>1.0274768546427957</c:v>
                </c:pt>
                <c:pt idx="33">
                  <c:v>1.0832117250439213</c:v>
                </c:pt>
                <c:pt idx="34">
                  <c:v>1.0835055208401081</c:v>
                </c:pt>
                <c:pt idx="35">
                  <c:v>0.99294244814743149</c:v>
                </c:pt>
                <c:pt idx="36">
                  <c:v>0.9371668870630383</c:v>
                </c:pt>
                <c:pt idx="37">
                  <c:v>0.85312990195487837</c:v>
                </c:pt>
                <c:pt idx="38">
                  <c:v>0.83673634897766402</c:v>
                </c:pt>
                <c:pt idx="39">
                  <c:v>0.8217298353414223</c:v>
                </c:pt>
                <c:pt idx="40">
                  <c:v>0.84776627262327287</c:v>
                </c:pt>
                <c:pt idx="41">
                  <c:v>0.91594548540339715</c:v>
                </c:pt>
                <c:pt idx="42">
                  <c:v>1.0003256520621073</c:v>
                </c:pt>
                <c:pt idx="43">
                  <c:v>1.0380340392329115</c:v>
                </c:pt>
                <c:pt idx="44">
                  <c:v>1.0808673360533321</c:v>
                </c:pt>
                <c:pt idx="45">
                  <c:v>1.010110043902015</c:v>
                </c:pt>
                <c:pt idx="46">
                  <c:v>0.99400427603176988</c:v>
                </c:pt>
                <c:pt idx="47">
                  <c:v>0.98897078457116949</c:v>
                </c:pt>
                <c:pt idx="48">
                  <c:v>1.0314434293392345</c:v>
                </c:pt>
                <c:pt idx="49">
                  <c:v>1.1905407928438627</c:v>
                </c:pt>
                <c:pt idx="50">
                  <c:v>1.2426211759523378</c:v>
                </c:pt>
                <c:pt idx="51">
                  <c:v>1.2182928695967681</c:v>
                </c:pt>
                <c:pt idx="52">
                  <c:v>1.1871900978897141</c:v>
                </c:pt>
                <c:pt idx="53">
                  <c:v>1.1078379841949233</c:v>
                </c:pt>
                <c:pt idx="54">
                  <c:v>1.0323073262858653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4A4-415C-BA29-94A856567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2101976"/>
        <c:axId val="722103288"/>
      </c:scatterChart>
      <c:valAx>
        <c:axId val="722101976"/>
        <c:scaling>
          <c:orientation val="minMax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Unemployment rate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103288"/>
        <c:crosses val="autoZero"/>
        <c:crossBetween val="midCat"/>
      </c:valAx>
      <c:valAx>
        <c:axId val="722103288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Applications to disability insurance as % noninstitutional </a:t>
                </a:r>
              </a:p>
              <a:p>
                <a:pPr>
                  <a:defRPr/>
                </a:pPr>
                <a:r>
                  <a:rPr lang="en-US"/>
                  <a:t>25-64 civilian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101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Both hypotheses hold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output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Sheet1!$B$4:$B$8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48-4E34-8C05-6605B2EE8368}"/>
            </c:ext>
          </c:extLst>
        </c:ser>
        <c:ser>
          <c:idx val="1"/>
          <c:order val="1"/>
          <c:tx>
            <c:v>inflation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Sheet1!$D$3:$D$8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48-4E34-8C05-6605B2EE83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12283248"/>
        <c:axId val="1202542224"/>
      </c:lineChart>
      <c:catAx>
        <c:axId val="81228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542224"/>
        <c:crosses val="autoZero"/>
        <c:auto val="1"/>
        <c:lblAlgn val="ctr"/>
        <c:lblOffset val="100"/>
        <c:noMultiLvlLbl val="0"/>
      </c:catAx>
      <c:valAx>
        <c:axId val="12025422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1228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Independence hypothesis fails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output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Sheet1!$B$3:$B$8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Sheet1!$E$3:$E$8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0.4</c:v>
                </c:pt>
                <c:pt idx="3">
                  <c:v>0.32000000000000006</c:v>
                </c:pt>
                <c:pt idx="4">
                  <c:v>0.25600000000000006</c:v>
                </c:pt>
                <c:pt idx="5">
                  <c:v>0.20480000000000009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E2-42EA-A95C-3C22BCF48AD0}"/>
            </c:ext>
          </c:extLst>
        </c:ser>
        <c:ser>
          <c:idx val="1"/>
          <c:order val="1"/>
          <c:tx>
            <c:v>inflation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Sheet1!$B$3:$B$8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Sheet1!$F$3:$F$8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E2-42EA-A95C-3C22BCF48A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1862720"/>
        <c:axId val="1202537904"/>
      </c:lineChart>
      <c:catAx>
        <c:axId val="85186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537904"/>
        <c:crosses val="autoZero"/>
        <c:auto val="1"/>
        <c:lblAlgn val="ctr"/>
        <c:lblOffset val="100"/>
        <c:noMultiLvlLbl val="0"/>
      </c:catAx>
      <c:valAx>
        <c:axId val="12025379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186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Accelerationist</a:t>
            </a:r>
            <a:r>
              <a:rPr lang="en-US" baseline="0"/>
              <a:t> </a:t>
            </a:r>
            <a:r>
              <a:rPr lang="en-US"/>
              <a:t>hypothesis fails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output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Sheet1!$B$3:$B$8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Sheet1!$G$3:$G$8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92-4E24-A3E6-96E58494314A}"/>
            </c:ext>
          </c:extLst>
        </c:ser>
        <c:ser>
          <c:idx val="1"/>
          <c:order val="1"/>
          <c:tx>
            <c:v>inflation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Sheet1!$B$3:$B$8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Sheet1!$H$3:$H$8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92-4E24-A3E6-96E5849431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1862720"/>
        <c:axId val="1202537904"/>
      </c:lineChart>
      <c:catAx>
        <c:axId val="85186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537904"/>
        <c:crosses val="autoZero"/>
        <c:auto val="1"/>
        <c:lblAlgn val="ctr"/>
        <c:lblOffset val="100"/>
        <c:noMultiLvlLbl val="0"/>
      </c:catAx>
      <c:valAx>
        <c:axId val="12025379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186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0.38936</cdr:x>
      <cdr:y>0.93463</cdr:y>
    </cdr:from>
    <cdr:to>
      <cdr:x>0.49054</cdr:x>
      <cdr:y>0.9789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A11C92B-C21B-41F0-8CDD-418ABE5E5C41}"/>
            </a:ext>
          </a:extLst>
        </cdr:cNvPr>
        <cdr:cNvSpPr txBox="1"/>
      </cdr:nvSpPr>
      <cdr:spPr>
        <a:xfrm xmlns:a="http://schemas.openxmlformats.org/drawingml/2006/main">
          <a:off x="3751946" y="4466001"/>
          <a:ext cx="974965" cy="211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z:</a:t>
          </a:r>
          <a:endParaRPr lang="en-US" sz="1400"/>
        </a:p>
      </cdr:txBody>
    </cdr:sp>
  </cdr:relSizeAnchor>
  <cdr:relSizeAnchor xmlns:cdr="http://schemas.openxmlformats.org/drawingml/2006/chartDrawing">
    <cdr:from>
      <cdr:x>0.03525</cdr:x>
      <cdr:y>0.89063</cdr:y>
    </cdr:from>
    <cdr:to>
      <cdr:x>0.08238</cdr:x>
      <cdr:y>0.92708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3269EE4-AB4A-4C18-89A3-A8FA2514E080}"/>
            </a:ext>
          </a:extLst>
        </cdr:cNvPr>
        <cdr:cNvSpPr txBox="1"/>
      </cdr:nvSpPr>
      <cdr:spPr>
        <a:xfrm xmlns:a="http://schemas.openxmlformats.org/drawingml/2006/main">
          <a:off x="339691" y="4255741"/>
          <a:ext cx="454094" cy="174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x - y: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0.38936</cdr:x>
      <cdr:y>0.93463</cdr:y>
    </cdr:from>
    <cdr:to>
      <cdr:x>0.49054</cdr:x>
      <cdr:y>0.9789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A11C92B-C21B-41F0-8CDD-418ABE5E5C41}"/>
            </a:ext>
          </a:extLst>
        </cdr:cNvPr>
        <cdr:cNvSpPr txBox="1"/>
      </cdr:nvSpPr>
      <cdr:spPr>
        <a:xfrm xmlns:a="http://schemas.openxmlformats.org/drawingml/2006/main">
          <a:off x="3751946" y="4466001"/>
          <a:ext cx="974965" cy="211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z:</a:t>
          </a:r>
          <a:endParaRPr lang="en-US" sz="1400"/>
        </a:p>
      </cdr:txBody>
    </cdr:sp>
  </cdr:relSizeAnchor>
  <cdr:relSizeAnchor xmlns:cdr="http://schemas.openxmlformats.org/drawingml/2006/chartDrawing">
    <cdr:from>
      <cdr:x>0.03525</cdr:x>
      <cdr:y>0.89063</cdr:y>
    </cdr:from>
    <cdr:to>
      <cdr:x>0.08238</cdr:x>
      <cdr:y>0.92708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3269EE4-AB4A-4C18-89A3-A8FA2514E080}"/>
            </a:ext>
          </a:extLst>
        </cdr:cNvPr>
        <cdr:cNvSpPr txBox="1"/>
      </cdr:nvSpPr>
      <cdr:spPr>
        <a:xfrm xmlns:a="http://schemas.openxmlformats.org/drawingml/2006/main">
          <a:off x="339691" y="4255741"/>
          <a:ext cx="454094" cy="174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x - y: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0.38278</cdr:x>
      <cdr:y>0.88147</cdr:y>
    </cdr:from>
    <cdr:to>
      <cdr:x>0.48396</cdr:x>
      <cdr:y>0.92574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A11C92B-C21B-41F0-8CDD-418ABE5E5C41}"/>
            </a:ext>
          </a:extLst>
        </cdr:cNvPr>
        <cdr:cNvSpPr txBox="1"/>
      </cdr:nvSpPr>
      <cdr:spPr>
        <a:xfrm xmlns:a="http://schemas.openxmlformats.org/drawingml/2006/main">
          <a:off x="3694603" y="4212013"/>
          <a:ext cx="976589" cy="211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z:</a:t>
          </a:r>
          <a:endParaRPr lang="en-US" sz="1400"/>
        </a:p>
      </cdr:txBody>
    </cdr:sp>
  </cdr:relSizeAnchor>
  <cdr:relSizeAnchor xmlns:cdr="http://schemas.openxmlformats.org/drawingml/2006/chartDrawing">
    <cdr:from>
      <cdr:x>0.04512</cdr:x>
      <cdr:y>0.83415</cdr:y>
    </cdr:from>
    <cdr:to>
      <cdr:x>0.09225</cdr:x>
      <cdr:y>0.8706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3269EE4-AB4A-4C18-89A3-A8FA2514E080}"/>
            </a:ext>
          </a:extLst>
        </cdr:cNvPr>
        <cdr:cNvSpPr txBox="1"/>
      </cdr:nvSpPr>
      <cdr:spPr>
        <a:xfrm xmlns:a="http://schemas.openxmlformats.org/drawingml/2006/main">
          <a:off x="435483" y="3985889"/>
          <a:ext cx="454899" cy="174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x - y:</a:t>
          </a:r>
        </a:p>
      </cdr:txBody>
    </cdr:sp>
  </cdr:relSizeAnchor>
  <cdr:relSizeAnchor xmlns:cdr="http://schemas.openxmlformats.org/drawingml/2006/chartDrawing">
    <cdr:from>
      <cdr:x>0.04441</cdr:x>
      <cdr:y>0.93355</cdr:y>
    </cdr:from>
    <cdr:to>
      <cdr:x>0.75164</cdr:x>
      <cdr:y>0.98007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B686BD6-D604-4DAC-87D3-2F3BE70B73BC}"/>
            </a:ext>
          </a:extLst>
        </cdr:cNvPr>
        <cdr:cNvSpPr txBox="1"/>
      </cdr:nvSpPr>
      <cdr:spPr>
        <a:xfrm xmlns:a="http://schemas.openxmlformats.org/drawingml/2006/main">
          <a:off x="428625" y="4460875"/>
          <a:ext cx="6826250" cy="222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Note: The 7-7 specification covers 11 out of 21 </a:t>
          </a:r>
          <a:r>
            <a:rPr lang="en-US" sz="900">
              <a:effectLst/>
              <a:latin typeface="+mn-lt"/>
              <a:ea typeface="+mn-ea"/>
              <a:cs typeface="+mn-cs"/>
            </a:rPr>
            <a:t>recessions</a:t>
          </a:r>
          <a:r>
            <a:rPr lang="en-US" sz="900"/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1EC4A6F-06E8-42A4-B96B-CDC6034F6F70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08E3D3E-6FDE-4398-9840-12CFE20A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19825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2227644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909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19825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2227644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043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19825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2227644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066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19825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2227644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030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19825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2227644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075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19825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2227644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988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19825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2227644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8674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19825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2227644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21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19825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2227644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7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19825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2227644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7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19825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2227644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380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19825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2227644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781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19825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2227644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818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19825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2227644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970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19825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2227644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179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19825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2227644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76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i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569BBE"/>
                </a:solidFill>
                <a:latin typeface="Arial" pitchFamily="34" charset="0"/>
                <a:cs typeface="Arial" pitchFamily="34" charset="0"/>
              </a:defRPr>
            </a:lvl1pPr>
            <a:lvl2pPr marL="306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8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0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36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4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Author(s)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92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5600" y="6356353"/>
            <a:ext cx="91440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Peterson Institute for International Economics  |  1750 Massachusetts Ave., NW  |  Washington, DC  20036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675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96425-3B17-4A79-94CF-4199F6356F23}" type="datetimeFigureOut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8DCDDD-39C2-4E65-B7C4-6894F02AC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2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7712149" y="7454736"/>
            <a:ext cx="7258493" cy="32380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8751"/>
            <a:endParaRPr lang="en-US" sz="2104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134139" y="7454736"/>
            <a:ext cx="5217042" cy="32380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8751"/>
            <a:fld id="{1D8BD707-D9CF-40AE-B4C6-C98DA3205C09}" type="datetimeFigureOut">
              <a:rPr lang="en-US" sz="2104" smtClean="0">
                <a:solidFill>
                  <a:prstClr val="black">
                    <a:tint val="75000"/>
                  </a:prstClr>
                </a:solidFill>
              </a:rPr>
              <a:pPr defTabSz="1068751"/>
              <a:t>5/6/2018</a:t>
            </a:fld>
            <a:endParaRPr lang="en-US" sz="2104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6331609" y="7454736"/>
            <a:ext cx="5217042" cy="32380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8751"/>
            <a:fld id="{B6F15528-21DE-4FAA-801E-634DDDAF4B2B}" type="slidenum">
              <a:rPr lang="en-US" sz="2104" smtClean="0">
                <a:solidFill>
                  <a:prstClr val="black">
                    <a:tint val="75000"/>
                  </a:prstClr>
                </a:solidFill>
              </a:rPr>
              <a:pPr defTabSz="1068751"/>
              <a:t>‹#›</a:t>
            </a:fld>
            <a:endParaRPr lang="en-US" sz="2104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4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675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89E9E3-DD47-4CC5-9D93-C7849E08506E}" type="datetimeFigureOut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698329-7E74-489C-977A-F404E138E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0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675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89E9E3-DD47-4CC5-9D93-C7849E08506E}" type="datetimeFigureOut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698329-7E74-489C-977A-F404E138E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4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384800" cy="4419600"/>
          </a:xfrm>
        </p:spPr>
        <p:txBody>
          <a:bodyPr/>
          <a:lstStyle>
            <a:lvl1pPr>
              <a:defRPr sz="1884"/>
            </a:lvl1pPr>
            <a:lvl2pPr>
              <a:defRPr sz="1603"/>
            </a:lvl2pPr>
            <a:lvl3pPr>
              <a:defRPr sz="1350"/>
            </a:lvl3pPr>
            <a:lvl4pPr>
              <a:defRPr sz="1210"/>
            </a:lvl4pPr>
            <a:lvl5pPr>
              <a:defRPr sz="1210"/>
            </a:lvl5pPr>
            <a:lvl6pPr>
              <a:defRPr sz="1210"/>
            </a:lvl6pPr>
            <a:lvl7pPr>
              <a:defRPr sz="1210"/>
            </a:lvl7pPr>
            <a:lvl8pPr>
              <a:defRPr sz="1210"/>
            </a:lvl8pPr>
            <a:lvl9pPr>
              <a:defRPr sz="121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384800" cy="4419600"/>
          </a:xfrm>
        </p:spPr>
        <p:txBody>
          <a:bodyPr/>
          <a:lstStyle>
            <a:lvl1pPr>
              <a:defRPr sz="1884"/>
            </a:lvl1pPr>
            <a:lvl2pPr>
              <a:defRPr sz="1603"/>
            </a:lvl2pPr>
            <a:lvl3pPr>
              <a:defRPr sz="1350"/>
            </a:lvl3pPr>
            <a:lvl4pPr>
              <a:defRPr sz="1210"/>
            </a:lvl4pPr>
            <a:lvl5pPr>
              <a:defRPr sz="1210"/>
            </a:lvl5pPr>
            <a:lvl6pPr>
              <a:defRPr sz="1210"/>
            </a:lvl6pPr>
            <a:lvl7pPr>
              <a:defRPr sz="1210"/>
            </a:lvl7pPr>
            <a:lvl8pPr>
              <a:defRPr sz="1210"/>
            </a:lvl8pPr>
            <a:lvl9pPr>
              <a:defRPr sz="121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675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89E9E3-DD47-4CC5-9D93-C7849E08506E}" type="datetimeFigureOut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698329-7E74-489C-977A-F404E138E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4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5386917" cy="639762"/>
          </a:xfrm>
        </p:spPr>
        <p:txBody>
          <a:bodyPr anchor="b"/>
          <a:lstStyle>
            <a:lvl1pPr marL="0" indent="0">
              <a:buNone/>
              <a:defRPr sz="1603" b="1">
                <a:solidFill>
                  <a:srgbClr val="1B4870"/>
                </a:solidFill>
              </a:defRPr>
            </a:lvl1pPr>
            <a:lvl2pPr marL="306139" indent="0">
              <a:buNone/>
              <a:defRPr sz="1350" b="1"/>
            </a:lvl2pPr>
            <a:lvl3pPr marL="612278" indent="0">
              <a:buNone/>
              <a:defRPr sz="1210" b="1"/>
            </a:lvl3pPr>
            <a:lvl4pPr marL="918417" indent="0">
              <a:buNone/>
              <a:defRPr sz="1069" b="1"/>
            </a:lvl4pPr>
            <a:lvl5pPr marL="1224556" indent="0">
              <a:buNone/>
              <a:defRPr sz="1069" b="1"/>
            </a:lvl5pPr>
            <a:lvl6pPr marL="1530695" indent="0">
              <a:buNone/>
              <a:defRPr sz="1069" b="1"/>
            </a:lvl6pPr>
            <a:lvl7pPr marL="1836833" indent="0">
              <a:buNone/>
              <a:defRPr sz="1069" b="1"/>
            </a:lvl7pPr>
            <a:lvl8pPr marL="2142972" indent="0">
              <a:buNone/>
              <a:defRPr sz="1069" b="1"/>
            </a:lvl8pPr>
            <a:lvl9pPr marL="2449111" indent="0">
              <a:buNone/>
              <a:defRPr sz="1069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68562"/>
            <a:ext cx="5386917" cy="3779838"/>
          </a:xfrm>
        </p:spPr>
        <p:txBody>
          <a:bodyPr/>
          <a:lstStyle>
            <a:lvl1pPr>
              <a:defRPr sz="1603"/>
            </a:lvl1pPr>
            <a:lvl2pPr>
              <a:defRPr sz="1350"/>
            </a:lvl2pPr>
            <a:lvl3pPr>
              <a:defRPr sz="1210"/>
            </a:lvl3pPr>
            <a:lvl4pPr>
              <a:defRPr sz="1069"/>
            </a:lvl4pPr>
            <a:lvl5pPr>
              <a:defRPr sz="1069"/>
            </a:lvl5pPr>
            <a:lvl6pPr>
              <a:defRPr sz="1069"/>
            </a:lvl6pPr>
            <a:lvl7pPr>
              <a:defRPr sz="1069"/>
            </a:lvl7pPr>
            <a:lvl8pPr>
              <a:defRPr sz="1069"/>
            </a:lvl8pPr>
            <a:lvl9pPr>
              <a:defRPr sz="106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828800"/>
            <a:ext cx="5389033" cy="639762"/>
          </a:xfrm>
        </p:spPr>
        <p:txBody>
          <a:bodyPr anchor="b"/>
          <a:lstStyle>
            <a:lvl1pPr marL="0" indent="0">
              <a:buNone/>
              <a:defRPr sz="1603" b="1">
                <a:solidFill>
                  <a:srgbClr val="1B4870"/>
                </a:solidFill>
              </a:defRPr>
            </a:lvl1pPr>
            <a:lvl2pPr marL="306139" indent="0">
              <a:buNone/>
              <a:defRPr sz="1350" b="1"/>
            </a:lvl2pPr>
            <a:lvl3pPr marL="612278" indent="0">
              <a:buNone/>
              <a:defRPr sz="1210" b="1"/>
            </a:lvl3pPr>
            <a:lvl4pPr marL="918417" indent="0">
              <a:buNone/>
              <a:defRPr sz="1069" b="1"/>
            </a:lvl4pPr>
            <a:lvl5pPr marL="1224556" indent="0">
              <a:buNone/>
              <a:defRPr sz="1069" b="1"/>
            </a:lvl5pPr>
            <a:lvl6pPr marL="1530695" indent="0">
              <a:buNone/>
              <a:defRPr sz="1069" b="1"/>
            </a:lvl6pPr>
            <a:lvl7pPr marL="1836833" indent="0">
              <a:buNone/>
              <a:defRPr sz="1069" b="1"/>
            </a:lvl7pPr>
            <a:lvl8pPr marL="2142972" indent="0">
              <a:buNone/>
              <a:defRPr sz="1069" b="1"/>
            </a:lvl8pPr>
            <a:lvl9pPr marL="2449111" indent="0">
              <a:buNone/>
              <a:defRPr sz="1069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68562"/>
            <a:ext cx="5389033" cy="3779838"/>
          </a:xfrm>
        </p:spPr>
        <p:txBody>
          <a:bodyPr/>
          <a:lstStyle>
            <a:lvl1pPr>
              <a:defRPr sz="1603"/>
            </a:lvl1pPr>
            <a:lvl2pPr>
              <a:defRPr sz="1350"/>
            </a:lvl2pPr>
            <a:lvl3pPr>
              <a:defRPr sz="1210"/>
            </a:lvl3pPr>
            <a:lvl4pPr>
              <a:defRPr sz="1069"/>
            </a:lvl4pPr>
            <a:lvl5pPr>
              <a:defRPr sz="1069"/>
            </a:lvl5pPr>
            <a:lvl6pPr>
              <a:defRPr sz="1069"/>
            </a:lvl6pPr>
            <a:lvl7pPr>
              <a:defRPr sz="1069"/>
            </a:lvl7pPr>
            <a:lvl8pPr>
              <a:defRPr sz="1069"/>
            </a:lvl8pPr>
            <a:lvl9pPr>
              <a:defRPr sz="106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2971353-DDC9-4ABC-B649-43DC2760B26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216A28F-CE26-4394-8788-19F9F7A35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5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675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89E9E3-DD47-4CC5-9D93-C7849E08506E}" type="datetimeFigureOut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698329-7E74-489C-977A-F404E138E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1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675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89E9E3-DD47-4CC5-9D93-C7849E08506E}" type="datetimeFigureOut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698329-7E74-489C-977A-F404E138E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6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57200"/>
            <a:ext cx="4011084" cy="977900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457200"/>
            <a:ext cx="6409267" cy="5791200"/>
          </a:xfrm>
        </p:spPr>
        <p:txBody>
          <a:bodyPr/>
          <a:lstStyle>
            <a:lvl1pPr>
              <a:defRPr sz="2138"/>
            </a:lvl1pPr>
            <a:lvl2pPr>
              <a:defRPr sz="1884"/>
            </a:lvl2pPr>
            <a:lvl3pPr>
              <a:defRPr sz="1603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524000"/>
            <a:ext cx="4011084" cy="4724400"/>
          </a:xfrm>
        </p:spPr>
        <p:txBody>
          <a:bodyPr/>
          <a:lstStyle>
            <a:lvl1pPr marL="0" indent="0">
              <a:buNone/>
              <a:defRPr sz="929"/>
            </a:lvl1pPr>
            <a:lvl2pPr marL="306139" indent="0">
              <a:buNone/>
              <a:defRPr sz="816"/>
            </a:lvl2pPr>
            <a:lvl3pPr marL="612278" indent="0">
              <a:buNone/>
              <a:defRPr sz="675"/>
            </a:lvl3pPr>
            <a:lvl4pPr marL="918417" indent="0">
              <a:buNone/>
              <a:defRPr sz="591"/>
            </a:lvl4pPr>
            <a:lvl5pPr marL="1224556" indent="0">
              <a:buNone/>
              <a:defRPr sz="591"/>
            </a:lvl5pPr>
            <a:lvl6pPr marL="1530695" indent="0">
              <a:buNone/>
              <a:defRPr sz="591"/>
            </a:lvl6pPr>
            <a:lvl7pPr marL="1836833" indent="0">
              <a:buNone/>
              <a:defRPr sz="591"/>
            </a:lvl7pPr>
            <a:lvl8pPr marL="2142972" indent="0">
              <a:buNone/>
              <a:defRPr sz="591"/>
            </a:lvl8pPr>
            <a:lvl9pPr marL="2449111" indent="0">
              <a:buNone/>
              <a:defRPr sz="59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675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89E9E3-DD47-4CC5-9D93-C7849E08506E}" type="datetimeFigureOut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698329-7E74-489C-977A-F404E138E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6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138"/>
            </a:lvl1pPr>
            <a:lvl2pPr marL="306139" indent="0">
              <a:buNone/>
              <a:defRPr sz="1884"/>
            </a:lvl2pPr>
            <a:lvl3pPr marL="612278" indent="0">
              <a:buNone/>
              <a:defRPr sz="1603"/>
            </a:lvl3pPr>
            <a:lvl4pPr marL="918417" indent="0">
              <a:buNone/>
              <a:defRPr sz="1350"/>
            </a:lvl4pPr>
            <a:lvl5pPr marL="1224556" indent="0">
              <a:buNone/>
              <a:defRPr sz="1350"/>
            </a:lvl5pPr>
            <a:lvl6pPr marL="1530695" indent="0">
              <a:buNone/>
              <a:defRPr sz="1350"/>
            </a:lvl6pPr>
            <a:lvl7pPr marL="1836833" indent="0">
              <a:buNone/>
              <a:defRPr sz="1350"/>
            </a:lvl7pPr>
            <a:lvl8pPr marL="2142972" indent="0">
              <a:buNone/>
              <a:defRPr sz="1350"/>
            </a:lvl8pPr>
            <a:lvl9pPr marL="2449111" indent="0">
              <a:buNone/>
              <a:defRPr sz="13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10200"/>
            <a:ext cx="7315200" cy="838200"/>
          </a:xfrm>
        </p:spPr>
        <p:txBody>
          <a:bodyPr/>
          <a:lstStyle>
            <a:lvl1pPr marL="0" indent="0">
              <a:buNone/>
              <a:defRPr sz="929"/>
            </a:lvl1pPr>
            <a:lvl2pPr marL="306139" indent="0">
              <a:buNone/>
              <a:defRPr sz="816"/>
            </a:lvl2pPr>
            <a:lvl3pPr marL="612278" indent="0">
              <a:buNone/>
              <a:defRPr sz="675"/>
            </a:lvl3pPr>
            <a:lvl4pPr marL="918417" indent="0">
              <a:buNone/>
              <a:defRPr sz="591"/>
            </a:lvl4pPr>
            <a:lvl5pPr marL="1224556" indent="0">
              <a:buNone/>
              <a:defRPr sz="591"/>
            </a:lvl5pPr>
            <a:lvl6pPr marL="1530695" indent="0">
              <a:buNone/>
              <a:defRPr sz="591"/>
            </a:lvl6pPr>
            <a:lvl7pPr marL="1836833" indent="0">
              <a:buNone/>
              <a:defRPr sz="591"/>
            </a:lvl7pPr>
            <a:lvl8pPr marL="2142972" indent="0">
              <a:buNone/>
              <a:defRPr sz="591"/>
            </a:lvl8pPr>
            <a:lvl9pPr marL="2449111" indent="0">
              <a:buNone/>
              <a:defRPr sz="59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675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89E9E3-DD47-4CC5-9D93-C7849E08506E}" type="datetimeFigureOut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698329-7E74-489C-977A-F404E138E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2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" Type="http://schemas.openxmlformats.org/officeDocument/2006/relationships/image" Target="../media/image8.png"/><Relationship Id="rId2" Type="http://schemas.openxmlformats.org/officeDocument/2006/relationships/theme" Target="../theme/theme3.xml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5600" y="6356353"/>
            <a:ext cx="91440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Peterson Institute for International Economics  |  1750 Massachusetts Ave., NW  |  Washington, DC  20036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675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96425-3B17-4A79-94CF-4199F6356F23}" type="datetimeFigureOut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8DCDDD-39C2-4E65-B7C4-6894F02AC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612278" rtl="0" eaLnBrk="1" latinLnBrk="0" hangingPunct="1">
        <a:spcBef>
          <a:spcPct val="0"/>
        </a:spcBef>
        <a:buNone/>
        <a:defRPr sz="2953" kern="1200">
          <a:solidFill>
            <a:srgbClr val="1B487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9604" indent="-229604" algn="l" defTabSz="612278" rtl="0" eaLnBrk="1" latinLnBrk="0" hangingPunct="1">
        <a:spcBef>
          <a:spcPct val="20000"/>
        </a:spcBef>
        <a:buFont typeface="Arial" pitchFamily="34" charset="0"/>
        <a:buChar char="•"/>
        <a:defRPr sz="2138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97476" indent="-191337" algn="l" defTabSz="612278" rtl="0" eaLnBrk="1" latinLnBrk="0" hangingPunct="1">
        <a:spcBef>
          <a:spcPct val="20000"/>
        </a:spcBef>
        <a:buFont typeface="Arial" pitchFamily="34" charset="0"/>
        <a:buChar char="–"/>
        <a:defRPr sz="188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65347" indent="-153070" algn="l" defTabSz="612278" rtl="0" eaLnBrk="1" latinLnBrk="0" hangingPunct="1">
        <a:spcBef>
          <a:spcPct val="20000"/>
        </a:spcBef>
        <a:buFont typeface="Arial" pitchFamily="34" charset="0"/>
        <a:buChar char="•"/>
        <a:defRPr sz="160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1486" indent="-153070" algn="l" defTabSz="612278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7625" indent="-153070" algn="l" defTabSz="612278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83764" indent="-153070" algn="l" defTabSz="612278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989903" indent="-153070" algn="l" defTabSz="612278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296042" indent="-153070" algn="l" defTabSz="612278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602181" indent="-153070" algn="l" defTabSz="612278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278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1pPr>
      <a:lvl2pPr marL="306139" algn="l" defTabSz="612278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2pPr>
      <a:lvl3pPr marL="612278" algn="l" defTabSz="612278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3pPr>
      <a:lvl4pPr marL="918417" algn="l" defTabSz="612278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4pPr>
      <a:lvl5pPr marL="1224556" algn="l" defTabSz="612278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5pPr>
      <a:lvl6pPr marL="1530695" algn="l" defTabSz="612278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6pPr>
      <a:lvl7pPr marL="1836833" algn="l" defTabSz="612278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7pPr>
      <a:lvl8pPr marL="2142972" algn="l" defTabSz="612278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8pPr>
      <a:lvl9pPr marL="2449111" algn="l" defTabSz="612278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10464800" cy="114300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1"/>
            <a:ext cx="10972800" cy="4419600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366716"/>
            <a:ext cx="7112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675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89E9E3-DD47-4CC5-9D93-C7849E08506E}" type="datetimeFigureOut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698329-7E74-489C-977A-F404E138E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3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ctr" defTabSz="612278" rtl="0" eaLnBrk="1" latinLnBrk="0" hangingPunct="1">
        <a:spcBef>
          <a:spcPct val="0"/>
        </a:spcBef>
        <a:buNone/>
        <a:defRPr sz="2756" b="1" kern="1200">
          <a:solidFill>
            <a:srgbClr val="1B487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9604" indent="-229604" algn="l" defTabSz="612278" rtl="0" eaLnBrk="1" latinLnBrk="0" hangingPunct="1">
        <a:spcBef>
          <a:spcPct val="20000"/>
        </a:spcBef>
        <a:buFont typeface="Arial" pitchFamily="34" charset="0"/>
        <a:buChar char="•"/>
        <a:defRPr sz="2138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97476" indent="-191337" algn="l" defTabSz="612278" rtl="0" eaLnBrk="1" latinLnBrk="0" hangingPunct="1">
        <a:spcBef>
          <a:spcPct val="20000"/>
        </a:spcBef>
        <a:buFont typeface="Arial" pitchFamily="34" charset="0"/>
        <a:buChar char="–"/>
        <a:defRPr sz="188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65347" indent="-153070" algn="l" defTabSz="612278" rtl="0" eaLnBrk="1" latinLnBrk="0" hangingPunct="1">
        <a:spcBef>
          <a:spcPct val="20000"/>
        </a:spcBef>
        <a:buFont typeface="Arial" pitchFamily="34" charset="0"/>
        <a:buChar char="•"/>
        <a:defRPr sz="160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1486" indent="-153070" algn="l" defTabSz="612278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7625" indent="-153070" algn="l" defTabSz="612278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83764" indent="-153070" algn="l" defTabSz="612278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989903" indent="-153070" algn="l" defTabSz="612278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296042" indent="-153070" algn="l" defTabSz="612278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602181" indent="-153070" algn="l" defTabSz="612278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278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1pPr>
      <a:lvl2pPr marL="306139" algn="l" defTabSz="612278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2pPr>
      <a:lvl3pPr marL="612278" algn="l" defTabSz="612278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3pPr>
      <a:lvl4pPr marL="918417" algn="l" defTabSz="612278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4pPr>
      <a:lvl5pPr marL="1224556" algn="l" defTabSz="612278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5pPr>
      <a:lvl6pPr marL="1530695" algn="l" defTabSz="612278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6pPr>
      <a:lvl7pPr marL="1836833" algn="l" defTabSz="612278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7pPr>
      <a:lvl8pPr marL="2142972" algn="l" defTabSz="612278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8pPr>
      <a:lvl9pPr marL="2449111" algn="l" defTabSz="612278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79920" y="3023636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3797" y="0"/>
                </a:moveTo>
                <a:lnTo>
                  <a:pt x="0" y="0"/>
                </a:lnTo>
                <a:lnTo>
                  <a:pt x="0" y="7594"/>
                </a:lnTo>
                <a:lnTo>
                  <a:pt x="7607" y="7594"/>
                </a:lnTo>
                <a:lnTo>
                  <a:pt x="7607" y="3797"/>
                </a:lnTo>
                <a:lnTo>
                  <a:pt x="3797" y="3797"/>
                </a:lnTo>
                <a:lnTo>
                  <a:pt x="3797" y="0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7" name="bk object 17"/>
          <p:cNvSpPr/>
          <p:nvPr/>
        </p:nvSpPr>
        <p:spPr>
          <a:xfrm>
            <a:off x="2386984" y="3023621"/>
            <a:ext cx="7088" cy="4453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3809"/>
                </a:moveTo>
                <a:lnTo>
                  <a:pt x="3807" y="3809"/>
                </a:lnTo>
                <a:lnTo>
                  <a:pt x="3807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8" name="bk object 18"/>
          <p:cNvSpPr/>
          <p:nvPr/>
        </p:nvSpPr>
        <p:spPr>
          <a:xfrm>
            <a:off x="3483533" y="3023622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06"/>
                </a:moveTo>
                <a:lnTo>
                  <a:pt x="7602" y="7606"/>
                </a:lnTo>
                <a:lnTo>
                  <a:pt x="7602" y="0"/>
                </a:lnTo>
                <a:lnTo>
                  <a:pt x="0" y="0"/>
                </a:lnTo>
                <a:lnTo>
                  <a:pt x="0" y="7606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9" name="bk object 19"/>
          <p:cNvSpPr/>
          <p:nvPr/>
        </p:nvSpPr>
        <p:spPr>
          <a:xfrm>
            <a:off x="4587168" y="3023622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06"/>
                </a:moveTo>
                <a:lnTo>
                  <a:pt x="7594" y="7606"/>
                </a:lnTo>
                <a:lnTo>
                  <a:pt x="7594" y="0"/>
                </a:lnTo>
                <a:lnTo>
                  <a:pt x="0" y="0"/>
                </a:lnTo>
                <a:lnTo>
                  <a:pt x="0" y="7606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0" name="bk object 20"/>
          <p:cNvSpPr/>
          <p:nvPr/>
        </p:nvSpPr>
        <p:spPr>
          <a:xfrm>
            <a:off x="5690757" y="3023636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7594" y="0"/>
                </a:moveTo>
                <a:lnTo>
                  <a:pt x="3797" y="0"/>
                </a:lnTo>
                <a:lnTo>
                  <a:pt x="3797" y="3797"/>
                </a:lnTo>
                <a:lnTo>
                  <a:pt x="0" y="3797"/>
                </a:lnTo>
                <a:lnTo>
                  <a:pt x="0" y="7594"/>
                </a:lnTo>
                <a:lnTo>
                  <a:pt x="7594" y="7594"/>
                </a:lnTo>
                <a:lnTo>
                  <a:pt x="7594" y="0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1" name="bk object 21"/>
          <p:cNvSpPr/>
          <p:nvPr/>
        </p:nvSpPr>
        <p:spPr>
          <a:xfrm>
            <a:off x="5690733" y="3023621"/>
            <a:ext cx="7088" cy="4453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3809"/>
                </a:moveTo>
                <a:lnTo>
                  <a:pt x="3809" y="3809"/>
                </a:lnTo>
                <a:lnTo>
                  <a:pt x="3809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2" name="bk object 22"/>
          <p:cNvSpPr/>
          <p:nvPr/>
        </p:nvSpPr>
        <p:spPr>
          <a:xfrm>
            <a:off x="2379920" y="2492513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06"/>
                </a:moveTo>
                <a:lnTo>
                  <a:pt x="7608" y="7606"/>
                </a:lnTo>
                <a:lnTo>
                  <a:pt x="7608" y="0"/>
                </a:lnTo>
                <a:lnTo>
                  <a:pt x="0" y="0"/>
                </a:lnTo>
                <a:lnTo>
                  <a:pt x="0" y="7606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3" name="bk object 23"/>
          <p:cNvSpPr/>
          <p:nvPr/>
        </p:nvSpPr>
        <p:spPr>
          <a:xfrm>
            <a:off x="4587168" y="2492513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06"/>
                </a:moveTo>
                <a:lnTo>
                  <a:pt x="7594" y="7606"/>
                </a:lnTo>
                <a:lnTo>
                  <a:pt x="7594" y="0"/>
                </a:lnTo>
                <a:lnTo>
                  <a:pt x="0" y="0"/>
                </a:lnTo>
                <a:lnTo>
                  <a:pt x="0" y="7606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4" name="bk object 24"/>
          <p:cNvSpPr/>
          <p:nvPr/>
        </p:nvSpPr>
        <p:spPr>
          <a:xfrm>
            <a:off x="5690733" y="2492513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06"/>
                </a:moveTo>
                <a:lnTo>
                  <a:pt x="7619" y="7606"/>
                </a:lnTo>
                <a:lnTo>
                  <a:pt x="7619" y="0"/>
                </a:lnTo>
                <a:lnTo>
                  <a:pt x="0" y="0"/>
                </a:lnTo>
                <a:lnTo>
                  <a:pt x="0" y="7606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5" name="bk object 25"/>
          <p:cNvSpPr/>
          <p:nvPr/>
        </p:nvSpPr>
        <p:spPr>
          <a:xfrm>
            <a:off x="2379920" y="1961385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09"/>
                </a:moveTo>
                <a:lnTo>
                  <a:pt x="7608" y="7609"/>
                </a:lnTo>
                <a:lnTo>
                  <a:pt x="7608" y="0"/>
                </a:lnTo>
                <a:lnTo>
                  <a:pt x="0" y="0"/>
                </a:lnTo>
                <a:lnTo>
                  <a:pt x="0" y="7609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6" name="bk object 26"/>
          <p:cNvSpPr/>
          <p:nvPr/>
        </p:nvSpPr>
        <p:spPr>
          <a:xfrm>
            <a:off x="4587168" y="1961385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09"/>
                </a:moveTo>
                <a:lnTo>
                  <a:pt x="7594" y="7609"/>
                </a:lnTo>
                <a:lnTo>
                  <a:pt x="7594" y="0"/>
                </a:lnTo>
                <a:lnTo>
                  <a:pt x="0" y="0"/>
                </a:lnTo>
                <a:lnTo>
                  <a:pt x="0" y="7609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7" name="bk object 27"/>
          <p:cNvSpPr/>
          <p:nvPr/>
        </p:nvSpPr>
        <p:spPr>
          <a:xfrm>
            <a:off x="5690733" y="1961385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09"/>
                </a:moveTo>
                <a:lnTo>
                  <a:pt x="7619" y="7609"/>
                </a:lnTo>
                <a:lnTo>
                  <a:pt x="7619" y="0"/>
                </a:lnTo>
                <a:lnTo>
                  <a:pt x="0" y="0"/>
                </a:lnTo>
                <a:lnTo>
                  <a:pt x="0" y="7609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8" name="bk object 28"/>
          <p:cNvSpPr/>
          <p:nvPr/>
        </p:nvSpPr>
        <p:spPr>
          <a:xfrm>
            <a:off x="2379920" y="1430270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02"/>
                </a:moveTo>
                <a:lnTo>
                  <a:pt x="7608" y="7602"/>
                </a:lnTo>
                <a:lnTo>
                  <a:pt x="7608" y="0"/>
                </a:lnTo>
                <a:lnTo>
                  <a:pt x="0" y="0"/>
                </a:lnTo>
                <a:lnTo>
                  <a:pt x="0" y="7602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9" name="bk object 29"/>
          <p:cNvSpPr/>
          <p:nvPr/>
        </p:nvSpPr>
        <p:spPr>
          <a:xfrm>
            <a:off x="5690733" y="1430270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02"/>
                </a:moveTo>
                <a:lnTo>
                  <a:pt x="7619" y="7602"/>
                </a:lnTo>
                <a:lnTo>
                  <a:pt x="7619" y="0"/>
                </a:lnTo>
                <a:lnTo>
                  <a:pt x="0" y="0"/>
                </a:lnTo>
                <a:lnTo>
                  <a:pt x="0" y="7602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30" name="bk object 30"/>
          <p:cNvSpPr/>
          <p:nvPr/>
        </p:nvSpPr>
        <p:spPr>
          <a:xfrm>
            <a:off x="2379920" y="899155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7607" y="0"/>
                </a:moveTo>
                <a:lnTo>
                  <a:pt x="0" y="0"/>
                </a:lnTo>
                <a:lnTo>
                  <a:pt x="0" y="7607"/>
                </a:lnTo>
                <a:lnTo>
                  <a:pt x="3797" y="7607"/>
                </a:lnTo>
                <a:lnTo>
                  <a:pt x="3797" y="3797"/>
                </a:lnTo>
                <a:lnTo>
                  <a:pt x="7607" y="3797"/>
                </a:lnTo>
                <a:lnTo>
                  <a:pt x="7607" y="0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31" name="bk object 31"/>
          <p:cNvSpPr/>
          <p:nvPr/>
        </p:nvSpPr>
        <p:spPr>
          <a:xfrm>
            <a:off x="2386984" y="903597"/>
            <a:ext cx="7088" cy="4453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0" y="3807"/>
                </a:moveTo>
                <a:lnTo>
                  <a:pt x="3807" y="3807"/>
                </a:lnTo>
                <a:lnTo>
                  <a:pt x="3807" y="0"/>
                </a:lnTo>
                <a:lnTo>
                  <a:pt x="0" y="0"/>
                </a:lnTo>
                <a:lnTo>
                  <a:pt x="0" y="3807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32" name="bk object 32"/>
          <p:cNvSpPr/>
          <p:nvPr/>
        </p:nvSpPr>
        <p:spPr>
          <a:xfrm>
            <a:off x="3483533" y="899146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15"/>
                </a:moveTo>
                <a:lnTo>
                  <a:pt x="7602" y="7615"/>
                </a:lnTo>
                <a:lnTo>
                  <a:pt x="7602" y="0"/>
                </a:lnTo>
                <a:lnTo>
                  <a:pt x="0" y="0"/>
                </a:lnTo>
                <a:lnTo>
                  <a:pt x="0" y="7615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33" name="bk object 33"/>
          <p:cNvSpPr/>
          <p:nvPr/>
        </p:nvSpPr>
        <p:spPr>
          <a:xfrm>
            <a:off x="4587168" y="899146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15"/>
                </a:moveTo>
                <a:lnTo>
                  <a:pt x="7594" y="7615"/>
                </a:lnTo>
                <a:lnTo>
                  <a:pt x="7594" y="0"/>
                </a:lnTo>
                <a:lnTo>
                  <a:pt x="0" y="0"/>
                </a:lnTo>
                <a:lnTo>
                  <a:pt x="0" y="7615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34" name="bk object 34"/>
          <p:cNvSpPr/>
          <p:nvPr/>
        </p:nvSpPr>
        <p:spPr>
          <a:xfrm>
            <a:off x="5690757" y="899155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7594" y="0"/>
                </a:moveTo>
                <a:lnTo>
                  <a:pt x="0" y="0"/>
                </a:lnTo>
                <a:lnTo>
                  <a:pt x="0" y="3797"/>
                </a:lnTo>
                <a:lnTo>
                  <a:pt x="3797" y="3797"/>
                </a:lnTo>
                <a:lnTo>
                  <a:pt x="3797" y="7607"/>
                </a:lnTo>
                <a:lnTo>
                  <a:pt x="7594" y="7607"/>
                </a:lnTo>
                <a:lnTo>
                  <a:pt x="7594" y="0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35" name="bk object 35"/>
          <p:cNvSpPr/>
          <p:nvPr/>
        </p:nvSpPr>
        <p:spPr>
          <a:xfrm>
            <a:off x="5690733" y="903597"/>
            <a:ext cx="7088" cy="4453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0" y="3807"/>
                </a:moveTo>
                <a:lnTo>
                  <a:pt x="3809" y="3807"/>
                </a:lnTo>
                <a:lnTo>
                  <a:pt x="3809" y="0"/>
                </a:lnTo>
                <a:lnTo>
                  <a:pt x="0" y="0"/>
                </a:lnTo>
                <a:lnTo>
                  <a:pt x="0" y="3807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36" name="bk object 36"/>
          <p:cNvSpPr/>
          <p:nvPr/>
        </p:nvSpPr>
        <p:spPr>
          <a:xfrm>
            <a:off x="2826841" y="3292523"/>
            <a:ext cx="2457585" cy="134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37" name="bk object 37"/>
          <p:cNvSpPr/>
          <p:nvPr/>
        </p:nvSpPr>
        <p:spPr>
          <a:xfrm>
            <a:off x="2386984" y="3006833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8173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38" name="bk object 38"/>
          <p:cNvSpPr/>
          <p:nvPr/>
        </p:nvSpPr>
        <p:spPr>
          <a:xfrm>
            <a:off x="3490597" y="3006833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8173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39" name="bk object 39"/>
          <p:cNvSpPr/>
          <p:nvPr/>
        </p:nvSpPr>
        <p:spPr>
          <a:xfrm>
            <a:off x="4594210" y="3006833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8173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40" name="bk object 40"/>
          <p:cNvSpPr/>
          <p:nvPr/>
        </p:nvSpPr>
        <p:spPr>
          <a:xfrm>
            <a:off x="5697821" y="3006833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8173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41" name="bk object 41"/>
          <p:cNvSpPr/>
          <p:nvPr/>
        </p:nvSpPr>
        <p:spPr>
          <a:xfrm>
            <a:off x="2386984" y="903594"/>
            <a:ext cx="0" cy="21524"/>
          </a:xfrm>
          <a:custGeom>
            <a:avLst/>
            <a:gdLst/>
            <a:ahLst/>
            <a:cxnLst/>
            <a:rect l="l" t="t" r="r" b="b"/>
            <a:pathLst>
              <a:path h="18415">
                <a:moveTo>
                  <a:pt x="0" y="0"/>
                </a:moveTo>
                <a:lnTo>
                  <a:pt x="0" y="18173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42" name="bk object 42"/>
          <p:cNvSpPr/>
          <p:nvPr/>
        </p:nvSpPr>
        <p:spPr>
          <a:xfrm>
            <a:off x="3490597" y="903594"/>
            <a:ext cx="0" cy="21524"/>
          </a:xfrm>
          <a:custGeom>
            <a:avLst/>
            <a:gdLst/>
            <a:ahLst/>
            <a:cxnLst/>
            <a:rect l="l" t="t" r="r" b="b"/>
            <a:pathLst>
              <a:path h="18415">
                <a:moveTo>
                  <a:pt x="0" y="0"/>
                </a:moveTo>
                <a:lnTo>
                  <a:pt x="0" y="18173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43" name="bk object 43"/>
          <p:cNvSpPr/>
          <p:nvPr/>
        </p:nvSpPr>
        <p:spPr>
          <a:xfrm>
            <a:off x="4594210" y="903594"/>
            <a:ext cx="0" cy="21524"/>
          </a:xfrm>
          <a:custGeom>
            <a:avLst/>
            <a:gdLst/>
            <a:ahLst/>
            <a:cxnLst/>
            <a:rect l="l" t="t" r="r" b="b"/>
            <a:pathLst>
              <a:path h="18415">
                <a:moveTo>
                  <a:pt x="0" y="0"/>
                </a:moveTo>
                <a:lnTo>
                  <a:pt x="0" y="18173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44" name="bk object 44"/>
          <p:cNvSpPr/>
          <p:nvPr/>
        </p:nvSpPr>
        <p:spPr>
          <a:xfrm>
            <a:off x="5697821" y="903594"/>
            <a:ext cx="0" cy="21524"/>
          </a:xfrm>
          <a:custGeom>
            <a:avLst/>
            <a:gdLst/>
            <a:ahLst/>
            <a:cxnLst/>
            <a:rect l="l" t="t" r="r" b="b"/>
            <a:pathLst>
              <a:path h="18415">
                <a:moveTo>
                  <a:pt x="0" y="0"/>
                </a:moveTo>
                <a:lnTo>
                  <a:pt x="0" y="18173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45" name="bk object 45"/>
          <p:cNvSpPr/>
          <p:nvPr/>
        </p:nvSpPr>
        <p:spPr>
          <a:xfrm>
            <a:off x="2341382" y="3089559"/>
            <a:ext cx="113414" cy="100198"/>
          </a:xfrm>
          <a:custGeom>
            <a:avLst/>
            <a:gdLst/>
            <a:ahLst/>
            <a:cxnLst/>
            <a:rect l="l" t="t" r="r" b="b"/>
            <a:pathLst>
              <a:path w="60959" h="85725">
                <a:moveTo>
                  <a:pt x="48069" y="64744"/>
                </a:moveTo>
                <a:lnTo>
                  <a:pt x="37363" y="64744"/>
                </a:lnTo>
                <a:lnTo>
                  <a:pt x="37363" y="85559"/>
                </a:lnTo>
                <a:lnTo>
                  <a:pt x="48069" y="85559"/>
                </a:lnTo>
                <a:lnTo>
                  <a:pt x="48069" y="64744"/>
                </a:lnTo>
                <a:close/>
              </a:path>
              <a:path w="60959" h="85725">
                <a:moveTo>
                  <a:pt x="48069" y="0"/>
                </a:moveTo>
                <a:lnTo>
                  <a:pt x="39192" y="0"/>
                </a:lnTo>
                <a:lnTo>
                  <a:pt x="0" y="54279"/>
                </a:lnTo>
                <a:lnTo>
                  <a:pt x="0" y="64744"/>
                </a:lnTo>
                <a:lnTo>
                  <a:pt x="60591" y="64744"/>
                </a:lnTo>
                <a:lnTo>
                  <a:pt x="60591" y="55486"/>
                </a:lnTo>
                <a:lnTo>
                  <a:pt x="9855" y="55486"/>
                </a:lnTo>
                <a:lnTo>
                  <a:pt x="37122" y="16687"/>
                </a:lnTo>
                <a:lnTo>
                  <a:pt x="48069" y="16687"/>
                </a:lnTo>
                <a:lnTo>
                  <a:pt x="48069" y="0"/>
                </a:lnTo>
                <a:close/>
              </a:path>
              <a:path w="60959" h="85725">
                <a:moveTo>
                  <a:pt x="48069" y="16687"/>
                </a:moveTo>
                <a:lnTo>
                  <a:pt x="37363" y="16687"/>
                </a:lnTo>
                <a:lnTo>
                  <a:pt x="37363" y="55486"/>
                </a:lnTo>
                <a:lnTo>
                  <a:pt x="48069" y="55486"/>
                </a:lnTo>
                <a:lnTo>
                  <a:pt x="48069" y="166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46" name="bk object 46"/>
          <p:cNvSpPr/>
          <p:nvPr/>
        </p:nvSpPr>
        <p:spPr>
          <a:xfrm>
            <a:off x="3447926" y="3089574"/>
            <a:ext cx="108687" cy="103167"/>
          </a:xfrm>
          <a:custGeom>
            <a:avLst/>
            <a:gdLst/>
            <a:ahLst/>
            <a:cxnLst/>
            <a:rect l="l" t="t" r="r" b="b"/>
            <a:pathLst>
              <a:path w="58419" h="88264">
                <a:moveTo>
                  <a:pt x="32854" y="0"/>
                </a:moveTo>
                <a:lnTo>
                  <a:pt x="25069" y="0"/>
                </a:lnTo>
                <a:lnTo>
                  <a:pt x="21526" y="571"/>
                </a:lnTo>
                <a:lnTo>
                  <a:pt x="15112" y="2844"/>
                </a:lnTo>
                <a:lnTo>
                  <a:pt x="12369" y="4419"/>
                </a:lnTo>
                <a:lnTo>
                  <a:pt x="10109" y="6451"/>
                </a:lnTo>
                <a:lnTo>
                  <a:pt x="7823" y="8470"/>
                </a:lnTo>
                <a:lnTo>
                  <a:pt x="6070" y="10947"/>
                </a:lnTo>
                <a:lnTo>
                  <a:pt x="3555" y="16789"/>
                </a:lnTo>
                <a:lnTo>
                  <a:pt x="2933" y="19989"/>
                </a:lnTo>
                <a:lnTo>
                  <a:pt x="2933" y="27533"/>
                </a:lnTo>
                <a:lnTo>
                  <a:pt x="3860" y="30886"/>
                </a:lnTo>
                <a:lnTo>
                  <a:pt x="7594" y="36144"/>
                </a:lnTo>
                <a:lnTo>
                  <a:pt x="10515" y="38366"/>
                </a:lnTo>
                <a:lnTo>
                  <a:pt x="14490" y="40157"/>
                </a:lnTo>
                <a:lnTo>
                  <a:pt x="12293" y="41198"/>
                </a:lnTo>
                <a:lnTo>
                  <a:pt x="10655" y="42036"/>
                </a:lnTo>
                <a:lnTo>
                  <a:pt x="8458" y="43256"/>
                </a:lnTo>
                <a:lnTo>
                  <a:pt x="7378" y="44081"/>
                </a:lnTo>
                <a:lnTo>
                  <a:pt x="6243" y="45224"/>
                </a:lnTo>
                <a:lnTo>
                  <a:pt x="2120" y="49110"/>
                </a:lnTo>
                <a:lnTo>
                  <a:pt x="0" y="54635"/>
                </a:lnTo>
                <a:lnTo>
                  <a:pt x="0" y="65658"/>
                </a:lnTo>
                <a:lnTo>
                  <a:pt x="25145" y="87845"/>
                </a:lnTo>
                <a:lnTo>
                  <a:pt x="33921" y="87845"/>
                </a:lnTo>
                <a:lnTo>
                  <a:pt x="37795" y="87185"/>
                </a:lnTo>
                <a:lnTo>
                  <a:pt x="44856" y="84607"/>
                </a:lnTo>
                <a:lnTo>
                  <a:pt x="47866" y="82778"/>
                </a:lnTo>
                <a:lnTo>
                  <a:pt x="52732" y="78231"/>
                </a:lnTo>
                <a:lnTo>
                  <a:pt x="24091" y="78231"/>
                </a:lnTo>
                <a:lnTo>
                  <a:pt x="19659" y="76733"/>
                </a:lnTo>
                <a:lnTo>
                  <a:pt x="13080" y="70738"/>
                </a:lnTo>
                <a:lnTo>
                  <a:pt x="11442" y="66624"/>
                </a:lnTo>
                <a:lnTo>
                  <a:pt x="11442" y="56578"/>
                </a:lnTo>
                <a:lnTo>
                  <a:pt x="13055" y="52692"/>
                </a:lnTo>
                <a:lnTo>
                  <a:pt x="19456" y="46850"/>
                </a:lnTo>
                <a:lnTo>
                  <a:pt x="23723" y="45377"/>
                </a:lnTo>
                <a:lnTo>
                  <a:pt x="52820" y="45377"/>
                </a:lnTo>
                <a:lnTo>
                  <a:pt x="52717" y="45224"/>
                </a:lnTo>
                <a:lnTo>
                  <a:pt x="49161" y="42392"/>
                </a:lnTo>
                <a:lnTo>
                  <a:pt x="44297" y="40043"/>
                </a:lnTo>
                <a:lnTo>
                  <a:pt x="46164" y="39052"/>
                </a:lnTo>
                <a:lnTo>
                  <a:pt x="47548" y="38252"/>
                </a:lnTo>
                <a:lnTo>
                  <a:pt x="49339" y="36944"/>
                </a:lnTo>
                <a:lnTo>
                  <a:pt x="50176" y="36131"/>
                </a:lnTo>
                <a:lnTo>
                  <a:pt x="24714" y="36131"/>
                </a:lnTo>
                <a:lnTo>
                  <a:pt x="21080" y="34861"/>
                </a:lnTo>
                <a:lnTo>
                  <a:pt x="15417" y="29844"/>
                </a:lnTo>
                <a:lnTo>
                  <a:pt x="13995" y="26644"/>
                </a:lnTo>
                <a:lnTo>
                  <a:pt x="13995" y="18618"/>
                </a:lnTo>
                <a:lnTo>
                  <a:pt x="15278" y="15392"/>
                </a:lnTo>
                <a:lnTo>
                  <a:pt x="17843" y="13080"/>
                </a:lnTo>
                <a:lnTo>
                  <a:pt x="20383" y="10756"/>
                </a:lnTo>
                <a:lnTo>
                  <a:pt x="23939" y="9613"/>
                </a:lnTo>
                <a:lnTo>
                  <a:pt x="51430" y="9613"/>
                </a:lnTo>
                <a:lnTo>
                  <a:pt x="50317" y="8153"/>
                </a:lnTo>
                <a:lnTo>
                  <a:pt x="48018" y="6197"/>
                </a:lnTo>
                <a:lnTo>
                  <a:pt x="45694" y="4267"/>
                </a:lnTo>
                <a:lnTo>
                  <a:pt x="42913" y="2743"/>
                </a:lnTo>
                <a:lnTo>
                  <a:pt x="36423" y="546"/>
                </a:lnTo>
                <a:lnTo>
                  <a:pt x="32854" y="0"/>
                </a:lnTo>
                <a:close/>
              </a:path>
              <a:path w="58419" h="88264">
                <a:moveTo>
                  <a:pt x="52820" y="45377"/>
                </a:moveTo>
                <a:lnTo>
                  <a:pt x="34683" y="45377"/>
                </a:lnTo>
                <a:lnTo>
                  <a:pt x="39039" y="46862"/>
                </a:lnTo>
                <a:lnTo>
                  <a:pt x="45300" y="52781"/>
                </a:lnTo>
                <a:lnTo>
                  <a:pt x="46726" y="56578"/>
                </a:lnTo>
                <a:lnTo>
                  <a:pt x="46850" y="67462"/>
                </a:lnTo>
                <a:lnTo>
                  <a:pt x="45389" y="71450"/>
                </a:lnTo>
                <a:lnTo>
                  <a:pt x="39547" y="76885"/>
                </a:lnTo>
                <a:lnTo>
                  <a:pt x="35293" y="78231"/>
                </a:lnTo>
                <a:lnTo>
                  <a:pt x="52732" y="78231"/>
                </a:lnTo>
                <a:lnTo>
                  <a:pt x="58292" y="56045"/>
                </a:lnTo>
                <a:lnTo>
                  <a:pt x="57188" y="51879"/>
                </a:lnTo>
                <a:lnTo>
                  <a:pt x="52820" y="45377"/>
                </a:lnTo>
                <a:close/>
              </a:path>
              <a:path w="58419" h="88264">
                <a:moveTo>
                  <a:pt x="51430" y="9613"/>
                </a:moveTo>
                <a:lnTo>
                  <a:pt x="33261" y="9613"/>
                </a:lnTo>
                <a:lnTo>
                  <a:pt x="37083" y="10782"/>
                </a:lnTo>
                <a:lnTo>
                  <a:pt x="42760" y="15493"/>
                </a:lnTo>
                <a:lnTo>
                  <a:pt x="44170" y="18618"/>
                </a:lnTo>
                <a:lnTo>
                  <a:pt x="44099" y="26644"/>
                </a:lnTo>
                <a:lnTo>
                  <a:pt x="42760" y="29743"/>
                </a:lnTo>
                <a:lnTo>
                  <a:pt x="37083" y="34861"/>
                </a:lnTo>
                <a:lnTo>
                  <a:pt x="33464" y="36131"/>
                </a:lnTo>
                <a:lnTo>
                  <a:pt x="50176" y="36131"/>
                </a:lnTo>
                <a:lnTo>
                  <a:pt x="52501" y="33426"/>
                </a:lnTo>
                <a:lnTo>
                  <a:pt x="53543" y="31534"/>
                </a:lnTo>
                <a:lnTo>
                  <a:pt x="54902" y="27228"/>
                </a:lnTo>
                <a:lnTo>
                  <a:pt x="55257" y="24942"/>
                </a:lnTo>
                <a:lnTo>
                  <a:pt x="55157" y="18618"/>
                </a:lnTo>
                <a:lnTo>
                  <a:pt x="54622" y="16027"/>
                </a:lnTo>
                <a:lnTo>
                  <a:pt x="52108" y="10502"/>
                </a:lnTo>
                <a:lnTo>
                  <a:pt x="51430" y="96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47" name="bk object 47"/>
          <p:cNvSpPr/>
          <p:nvPr/>
        </p:nvSpPr>
        <p:spPr>
          <a:xfrm>
            <a:off x="4502155" y="3089574"/>
            <a:ext cx="217777" cy="99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48" name="bk object 48"/>
          <p:cNvSpPr/>
          <p:nvPr/>
        </p:nvSpPr>
        <p:spPr>
          <a:xfrm>
            <a:off x="5605767" y="3089574"/>
            <a:ext cx="220283" cy="102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49" name="bk object 49"/>
          <p:cNvSpPr/>
          <p:nvPr/>
        </p:nvSpPr>
        <p:spPr>
          <a:xfrm>
            <a:off x="1753333" y="2748454"/>
            <a:ext cx="204545" cy="1611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50" name="bk object 50"/>
          <p:cNvSpPr/>
          <p:nvPr/>
        </p:nvSpPr>
        <p:spPr>
          <a:xfrm>
            <a:off x="1789388" y="1022614"/>
            <a:ext cx="215539" cy="16722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51" name="bk object 51"/>
          <p:cNvSpPr/>
          <p:nvPr/>
        </p:nvSpPr>
        <p:spPr>
          <a:xfrm>
            <a:off x="2386985" y="3028073"/>
            <a:ext cx="34260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173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52" name="bk object 52"/>
          <p:cNvSpPr/>
          <p:nvPr/>
        </p:nvSpPr>
        <p:spPr>
          <a:xfrm>
            <a:off x="2386985" y="2496949"/>
            <a:ext cx="34260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173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53" name="bk object 53"/>
          <p:cNvSpPr/>
          <p:nvPr/>
        </p:nvSpPr>
        <p:spPr>
          <a:xfrm>
            <a:off x="2386985" y="1965826"/>
            <a:ext cx="34260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173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54" name="bk object 54"/>
          <p:cNvSpPr/>
          <p:nvPr/>
        </p:nvSpPr>
        <p:spPr>
          <a:xfrm>
            <a:off x="2386985" y="1434717"/>
            <a:ext cx="34260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173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55" name="bk object 55"/>
          <p:cNvSpPr/>
          <p:nvPr/>
        </p:nvSpPr>
        <p:spPr>
          <a:xfrm>
            <a:off x="2386985" y="903593"/>
            <a:ext cx="34260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173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56" name="bk object 56"/>
          <p:cNvSpPr/>
          <p:nvPr/>
        </p:nvSpPr>
        <p:spPr>
          <a:xfrm>
            <a:off x="5664010" y="3028073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18173" y="0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57" name="bk object 57"/>
          <p:cNvSpPr/>
          <p:nvPr/>
        </p:nvSpPr>
        <p:spPr>
          <a:xfrm>
            <a:off x="5664010" y="2496949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18173" y="0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58" name="bk object 58"/>
          <p:cNvSpPr/>
          <p:nvPr/>
        </p:nvSpPr>
        <p:spPr>
          <a:xfrm>
            <a:off x="5664010" y="1965826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18173" y="0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59" name="bk object 59"/>
          <p:cNvSpPr/>
          <p:nvPr/>
        </p:nvSpPr>
        <p:spPr>
          <a:xfrm>
            <a:off x="5664010" y="1434717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18173" y="0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60" name="bk object 60"/>
          <p:cNvSpPr/>
          <p:nvPr/>
        </p:nvSpPr>
        <p:spPr>
          <a:xfrm>
            <a:off x="5664010" y="903593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18173" y="0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61" name="bk object 61"/>
          <p:cNvSpPr/>
          <p:nvPr/>
        </p:nvSpPr>
        <p:spPr>
          <a:xfrm>
            <a:off x="2090604" y="2963116"/>
            <a:ext cx="180203" cy="1000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62" name="bk object 62"/>
          <p:cNvSpPr/>
          <p:nvPr/>
        </p:nvSpPr>
        <p:spPr>
          <a:xfrm>
            <a:off x="2173910" y="2432007"/>
            <a:ext cx="109870" cy="103167"/>
          </a:xfrm>
          <a:custGeom>
            <a:avLst/>
            <a:gdLst/>
            <a:ahLst/>
            <a:cxnLst/>
            <a:rect l="l" t="t" r="r" b="b"/>
            <a:pathLst>
              <a:path w="59055" h="88264">
                <a:moveTo>
                  <a:pt x="38785" y="0"/>
                </a:moveTo>
                <a:lnTo>
                  <a:pt x="19964" y="0"/>
                </a:lnTo>
                <a:lnTo>
                  <a:pt x="12674" y="3784"/>
                </a:lnTo>
                <a:lnTo>
                  <a:pt x="0" y="44170"/>
                </a:lnTo>
                <a:lnTo>
                  <a:pt x="474" y="54086"/>
                </a:lnTo>
                <a:lnTo>
                  <a:pt x="19913" y="87845"/>
                </a:lnTo>
                <a:lnTo>
                  <a:pt x="38734" y="87845"/>
                </a:lnTo>
                <a:lnTo>
                  <a:pt x="45973" y="84035"/>
                </a:lnTo>
                <a:lnTo>
                  <a:pt x="49843" y="78232"/>
                </a:lnTo>
                <a:lnTo>
                  <a:pt x="23367" y="78232"/>
                </a:lnTo>
                <a:lnTo>
                  <a:pt x="18935" y="75349"/>
                </a:lnTo>
                <a:lnTo>
                  <a:pt x="11450" y="43688"/>
                </a:lnTo>
                <a:lnTo>
                  <a:pt x="11730" y="35925"/>
                </a:lnTo>
                <a:lnTo>
                  <a:pt x="23494" y="9613"/>
                </a:lnTo>
                <a:lnTo>
                  <a:pt x="49879" y="9613"/>
                </a:lnTo>
                <a:lnTo>
                  <a:pt x="45973" y="3784"/>
                </a:lnTo>
                <a:lnTo>
                  <a:pt x="38785" y="0"/>
                </a:lnTo>
                <a:close/>
              </a:path>
              <a:path w="59055" h="88264">
                <a:moveTo>
                  <a:pt x="49879" y="9613"/>
                </a:moveTo>
                <a:lnTo>
                  <a:pt x="35178" y="9613"/>
                </a:lnTo>
                <a:lnTo>
                  <a:pt x="39611" y="12509"/>
                </a:lnTo>
                <a:lnTo>
                  <a:pt x="42659" y="18313"/>
                </a:lnTo>
                <a:lnTo>
                  <a:pt x="44652" y="23185"/>
                </a:lnTo>
                <a:lnTo>
                  <a:pt x="46077" y="29097"/>
                </a:lnTo>
                <a:lnTo>
                  <a:pt x="46933" y="36049"/>
                </a:lnTo>
                <a:lnTo>
                  <a:pt x="47214" y="44170"/>
                </a:lnTo>
                <a:lnTo>
                  <a:pt x="46935" y="52032"/>
                </a:lnTo>
                <a:lnTo>
                  <a:pt x="35204" y="78232"/>
                </a:lnTo>
                <a:lnTo>
                  <a:pt x="49843" y="78232"/>
                </a:lnTo>
                <a:lnTo>
                  <a:pt x="58661" y="43688"/>
                </a:lnTo>
                <a:lnTo>
                  <a:pt x="58185" y="33824"/>
                </a:lnTo>
                <a:lnTo>
                  <a:pt x="56757" y="25150"/>
                </a:lnTo>
                <a:lnTo>
                  <a:pt x="54380" y="17665"/>
                </a:lnTo>
                <a:lnTo>
                  <a:pt x="51053" y="11366"/>
                </a:lnTo>
                <a:lnTo>
                  <a:pt x="49879" y="96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63" name="bk object 63"/>
          <p:cNvSpPr/>
          <p:nvPr/>
        </p:nvSpPr>
        <p:spPr>
          <a:xfrm>
            <a:off x="2171428" y="1900884"/>
            <a:ext cx="109870" cy="100198"/>
          </a:xfrm>
          <a:custGeom>
            <a:avLst/>
            <a:gdLst/>
            <a:ahLst/>
            <a:cxnLst/>
            <a:rect l="l" t="t" r="r" b="b"/>
            <a:pathLst>
              <a:path w="59055" h="85725">
                <a:moveTo>
                  <a:pt x="53623" y="9613"/>
                </a:moveTo>
                <a:lnTo>
                  <a:pt x="35356" y="9613"/>
                </a:lnTo>
                <a:lnTo>
                  <a:pt x="39484" y="11049"/>
                </a:lnTo>
                <a:lnTo>
                  <a:pt x="42519" y="13944"/>
                </a:lnTo>
                <a:lnTo>
                  <a:pt x="45567" y="16814"/>
                </a:lnTo>
                <a:lnTo>
                  <a:pt x="47078" y="20701"/>
                </a:lnTo>
                <a:lnTo>
                  <a:pt x="47078" y="30670"/>
                </a:lnTo>
                <a:lnTo>
                  <a:pt x="20078" y="51587"/>
                </a:lnTo>
                <a:lnTo>
                  <a:pt x="13646" y="56042"/>
                </a:lnTo>
                <a:lnTo>
                  <a:pt x="0" y="85559"/>
                </a:lnTo>
                <a:lnTo>
                  <a:pt x="58534" y="85559"/>
                </a:lnTo>
                <a:lnTo>
                  <a:pt x="58534" y="75450"/>
                </a:lnTo>
                <a:lnTo>
                  <a:pt x="12039" y="75450"/>
                </a:lnTo>
                <a:lnTo>
                  <a:pt x="12446" y="73583"/>
                </a:lnTo>
                <a:lnTo>
                  <a:pt x="35648" y="54152"/>
                </a:lnTo>
                <a:lnTo>
                  <a:pt x="38811" y="52374"/>
                </a:lnTo>
                <a:lnTo>
                  <a:pt x="54508" y="39674"/>
                </a:lnTo>
                <a:lnTo>
                  <a:pt x="57188" y="35699"/>
                </a:lnTo>
                <a:lnTo>
                  <a:pt x="58534" y="31026"/>
                </a:lnTo>
                <a:lnTo>
                  <a:pt x="58534" y="21882"/>
                </a:lnTo>
                <a:lnTo>
                  <a:pt x="57873" y="18376"/>
                </a:lnTo>
                <a:lnTo>
                  <a:pt x="55283" y="12052"/>
                </a:lnTo>
                <a:lnTo>
                  <a:pt x="53623" y="9613"/>
                </a:lnTo>
                <a:close/>
              </a:path>
              <a:path w="59055" h="85725">
                <a:moveTo>
                  <a:pt x="35318" y="0"/>
                </a:moveTo>
                <a:lnTo>
                  <a:pt x="25679" y="0"/>
                </a:lnTo>
                <a:lnTo>
                  <a:pt x="20739" y="1066"/>
                </a:lnTo>
                <a:lnTo>
                  <a:pt x="2184" y="30670"/>
                </a:lnTo>
                <a:lnTo>
                  <a:pt x="12890" y="30670"/>
                </a:lnTo>
                <a:lnTo>
                  <a:pt x="13131" y="26847"/>
                </a:lnTo>
                <a:lnTo>
                  <a:pt x="13550" y="23876"/>
                </a:lnTo>
                <a:lnTo>
                  <a:pt x="14681" y="19570"/>
                </a:lnTo>
                <a:lnTo>
                  <a:pt x="15570" y="17614"/>
                </a:lnTo>
                <a:lnTo>
                  <a:pt x="16789" y="15824"/>
                </a:lnTo>
                <a:lnTo>
                  <a:pt x="19545" y="11684"/>
                </a:lnTo>
                <a:lnTo>
                  <a:pt x="24003" y="9613"/>
                </a:lnTo>
                <a:lnTo>
                  <a:pt x="53623" y="9613"/>
                </a:lnTo>
                <a:lnTo>
                  <a:pt x="53441" y="9347"/>
                </a:lnTo>
                <a:lnTo>
                  <a:pt x="48653" y="4889"/>
                </a:lnTo>
                <a:lnTo>
                  <a:pt x="45758" y="3149"/>
                </a:lnTo>
                <a:lnTo>
                  <a:pt x="39039" y="635"/>
                </a:lnTo>
                <a:lnTo>
                  <a:pt x="353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64" name="bk object 64"/>
          <p:cNvSpPr/>
          <p:nvPr/>
        </p:nvSpPr>
        <p:spPr>
          <a:xfrm>
            <a:off x="2171191" y="1369775"/>
            <a:ext cx="113414" cy="100198"/>
          </a:xfrm>
          <a:custGeom>
            <a:avLst/>
            <a:gdLst/>
            <a:ahLst/>
            <a:cxnLst/>
            <a:rect l="l" t="t" r="r" b="b"/>
            <a:pathLst>
              <a:path w="60959" h="85725">
                <a:moveTo>
                  <a:pt x="48069" y="64731"/>
                </a:moveTo>
                <a:lnTo>
                  <a:pt x="37363" y="64731"/>
                </a:lnTo>
                <a:lnTo>
                  <a:pt x="37363" y="85547"/>
                </a:lnTo>
                <a:lnTo>
                  <a:pt x="48069" y="85547"/>
                </a:lnTo>
                <a:lnTo>
                  <a:pt x="48069" y="64731"/>
                </a:lnTo>
                <a:close/>
              </a:path>
              <a:path w="60959" h="85725">
                <a:moveTo>
                  <a:pt x="48069" y="0"/>
                </a:moveTo>
                <a:lnTo>
                  <a:pt x="39179" y="0"/>
                </a:lnTo>
                <a:lnTo>
                  <a:pt x="0" y="54267"/>
                </a:lnTo>
                <a:lnTo>
                  <a:pt x="0" y="64731"/>
                </a:lnTo>
                <a:lnTo>
                  <a:pt x="60591" y="64731"/>
                </a:lnTo>
                <a:lnTo>
                  <a:pt x="60591" y="55486"/>
                </a:lnTo>
                <a:lnTo>
                  <a:pt x="9855" y="55486"/>
                </a:lnTo>
                <a:lnTo>
                  <a:pt x="37109" y="16675"/>
                </a:lnTo>
                <a:lnTo>
                  <a:pt x="48069" y="16675"/>
                </a:lnTo>
                <a:lnTo>
                  <a:pt x="48069" y="0"/>
                </a:lnTo>
                <a:close/>
              </a:path>
              <a:path w="60959" h="85725">
                <a:moveTo>
                  <a:pt x="48069" y="16675"/>
                </a:moveTo>
                <a:lnTo>
                  <a:pt x="37363" y="16675"/>
                </a:lnTo>
                <a:lnTo>
                  <a:pt x="37363" y="55486"/>
                </a:lnTo>
                <a:lnTo>
                  <a:pt x="48069" y="55486"/>
                </a:lnTo>
                <a:lnTo>
                  <a:pt x="48069" y="16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65" name="bk object 65"/>
          <p:cNvSpPr/>
          <p:nvPr/>
        </p:nvSpPr>
        <p:spPr>
          <a:xfrm>
            <a:off x="2174324" y="838651"/>
            <a:ext cx="108687" cy="103167"/>
          </a:xfrm>
          <a:custGeom>
            <a:avLst/>
            <a:gdLst/>
            <a:ahLst/>
            <a:cxnLst/>
            <a:rect l="l" t="t" r="r" b="b"/>
            <a:pathLst>
              <a:path w="58419" h="88265">
                <a:moveTo>
                  <a:pt x="35323" y="0"/>
                </a:moveTo>
                <a:lnTo>
                  <a:pt x="26471" y="0"/>
                </a:lnTo>
                <a:lnTo>
                  <a:pt x="22039" y="1054"/>
                </a:lnTo>
                <a:lnTo>
                  <a:pt x="614" y="32753"/>
                </a:lnTo>
                <a:lnTo>
                  <a:pt x="0" y="38417"/>
                </a:lnTo>
                <a:lnTo>
                  <a:pt x="23" y="48971"/>
                </a:lnTo>
                <a:lnTo>
                  <a:pt x="20261" y="87858"/>
                </a:lnTo>
                <a:lnTo>
                  <a:pt x="35019" y="87858"/>
                </a:lnTo>
                <a:lnTo>
                  <a:pt x="39286" y="86995"/>
                </a:lnTo>
                <a:lnTo>
                  <a:pt x="46423" y="83489"/>
                </a:lnTo>
                <a:lnTo>
                  <a:pt x="49624" y="80721"/>
                </a:lnTo>
                <a:lnTo>
                  <a:pt x="51467" y="78244"/>
                </a:lnTo>
                <a:lnTo>
                  <a:pt x="24922" y="78244"/>
                </a:lnTo>
                <a:lnTo>
                  <a:pt x="20655" y="76479"/>
                </a:lnTo>
                <a:lnTo>
                  <a:pt x="14076" y="69418"/>
                </a:lnTo>
                <a:lnTo>
                  <a:pt x="12438" y="64782"/>
                </a:lnTo>
                <a:lnTo>
                  <a:pt x="12438" y="53428"/>
                </a:lnTo>
                <a:lnTo>
                  <a:pt x="14025" y="48971"/>
                </a:lnTo>
                <a:lnTo>
                  <a:pt x="17175" y="45618"/>
                </a:lnTo>
                <a:lnTo>
                  <a:pt x="20350" y="42303"/>
                </a:lnTo>
                <a:lnTo>
                  <a:pt x="22445" y="41490"/>
                </a:lnTo>
                <a:lnTo>
                  <a:pt x="11219" y="41490"/>
                </a:lnTo>
                <a:lnTo>
                  <a:pt x="10977" y="41262"/>
                </a:lnTo>
                <a:lnTo>
                  <a:pt x="11130" y="38417"/>
                </a:lnTo>
                <a:lnTo>
                  <a:pt x="11358" y="35864"/>
                </a:lnTo>
                <a:lnTo>
                  <a:pt x="28453" y="9613"/>
                </a:lnTo>
                <a:lnTo>
                  <a:pt x="52071" y="9613"/>
                </a:lnTo>
                <a:lnTo>
                  <a:pt x="50754" y="7912"/>
                </a:lnTo>
                <a:lnTo>
                  <a:pt x="48404" y="5384"/>
                </a:lnTo>
                <a:lnTo>
                  <a:pt x="45560" y="3454"/>
                </a:lnTo>
                <a:lnTo>
                  <a:pt x="38917" y="698"/>
                </a:lnTo>
                <a:lnTo>
                  <a:pt x="35323" y="0"/>
                </a:lnTo>
                <a:close/>
              </a:path>
              <a:path w="58419" h="88265">
                <a:moveTo>
                  <a:pt x="52837" y="40652"/>
                </a:moveTo>
                <a:lnTo>
                  <a:pt x="35323" y="40652"/>
                </a:lnTo>
                <a:lnTo>
                  <a:pt x="39527" y="42303"/>
                </a:lnTo>
                <a:lnTo>
                  <a:pt x="42613" y="45618"/>
                </a:lnTo>
                <a:lnTo>
                  <a:pt x="45699" y="48971"/>
                </a:lnTo>
                <a:lnTo>
                  <a:pt x="47236" y="53428"/>
                </a:lnTo>
                <a:lnTo>
                  <a:pt x="47186" y="62179"/>
                </a:lnTo>
                <a:lnTo>
                  <a:pt x="32707" y="78244"/>
                </a:lnTo>
                <a:lnTo>
                  <a:pt x="51467" y="78244"/>
                </a:lnTo>
                <a:lnTo>
                  <a:pt x="54577" y="74066"/>
                </a:lnTo>
                <a:lnTo>
                  <a:pt x="56083" y="71170"/>
                </a:lnTo>
                <a:lnTo>
                  <a:pt x="57866" y="65443"/>
                </a:lnTo>
                <a:lnTo>
                  <a:pt x="58310" y="62179"/>
                </a:lnTo>
                <a:lnTo>
                  <a:pt x="58310" y="54394"/>
                </a:lnTo>
                <a:lnTo>
                  <a:pt x="57650" y="50634"/>
                </a:lnTo>
                <a:lnTo>
                  <a:pt x="55059" y="43916"/>
                </a:lnTo>
                <a:lnTo>
                  <a:pt x="53218" y="41033"/>
                </a:lnTo>
                <a:lnTo>
                  <a:pt x="52837" y="40652"/>
                </a:lnTo>
                <a:close/>
              </a:path>
              <a:path w="58419" h="88265">
                <a:moveTo>
                  <a:pt x="35222" y="31026"/>
                </a:moveTo>
                <a:lnTo>
                  <a:pt x="22331" y="31026"/>
                </a:lnTo>
                <a:lnTo>
                  <a:pt x="15676" y="34518"/>
                </a:lnTo>
                <a:lnTo>
                  <a:pt x="11219" y="41490"/>
                </a:lnTo>
                <a:lnTo>
                  <a:pt x="22445" y="41490"/>
                </a:lnTo>
                <a:lnTo>
                  <a:pt x="24605" y="40652"/>
                </a:lnTo>
                <a:lnTo>
                  <a:pt x="52837" y="40652"/>
                </a:lnTo>
                <a:lnTo>
                  <a:pt x="48430" y="36245"/>
                </a:lnTo>
                <a:lnTo>
                  <a:pt x="45560" y="34366"/>
                </a:lnTo>
                <a:lnTo>
                  <a:pt x="38917" y="31699"/>
                </a:lnTo>
                <a:lnTo>
                  <a:pt x="35222" y="31026"/>
                </a:lnTo>
                <a:close/>
              </a:path>
              <a:path w="58419" h="88265">
                <a:moveTo>
                  <a:pt x="52071" y="9613"/>
                </a:moveTo>
                <a:lnTo>
                  <a:pt x="35603" y="9613"/>
                </a:lnTo>
                <a:lnTo>
                  <a:pt x="38765" y="10642"/>
                </a:lnTo>
                <a:lnTo>
                  <a:pt x="43299" y="14795"/>
                </a:lnTo>
                <a:lnTo>
                  <a:pt x="44963" y="18135"/>
                </a:lnTo>
                <a:lnTo>
                  <a:pt x="46017" y="22758"/>
                </a:lnTo>
                <a:lnTo>
                  <a:pt x="56494" y="22758"/>
                </a:lnTo>
                <a:lnTo>
                  <a:pt x="53014" y="10833"/>
                </a:lnTo>
                <a:lnTo>
                  <a:pt x="52071" y="96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66" name="bk object 66"/>
          <p:cNvSpPr/>
          <p:nvPr/>
        </p:nvSpPr>
        <p:spPr>
          <a:xfrm>
            <a:off x="2740754" y="1223626"/>
            <a:ext cx="183847" cy="1155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67" name="bk object 67"/>
          <p:cNvSpPr/>
          <p:nvPr/>
        </p:nvSpPr>
        <p:spPr>
          <a:xfrm>
            <a:off x="3122771" y="1365847"/>
            <a:ext cx="183872" cy="1155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68" name="bk object 68"/>
          <p:cNvSpPr/>
          <p:nvPr/>
        </p:nvSpPr>
        <p:spPr>
          <a:xfrm>
            <a:off x="3419891" y="1525853"/>
            <a:ext cx="183872" cy="1155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69" name="bk object 69"/>
          <p:cNvSpPr/>
          <p:nvPr/>
        </p:nvSpPr>
        <p:spPr>
          <a:xfrm>
            <a:off x="4075483" y="2046637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27" y="0"/>
                </a:lnTo>
                <a:lnTo>
                  <a:pt x="7480" y="14262"/>
                </a:lnTo>
                <a:lnTo>
                  <a:pt x="0" y="37350"/>
                </a:lnTo>
                <a:lnTo>
                  <a:pt x="7480" y="60439"/>
                </a:lnTo>
                <a:lnTo>
                  <a:pt x="27127" y="74701"/>
                </a:lnTo>
                <a:lnTo>
                  <a:pt x="51396" y="74701"/>
                </a:lnTo>
                <a:lnTo>
                  <a:pt x="71031" y="60439"/>
                </a:lnTo>
                <a:lnTo>
                  <a:pt x="78536" y="37350"/>
                </a:lnTo>
                <a:lnTo>
                  <a:pt x="71031" y="14262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70" name="bk object 70"/>
          <p:cNvSpPr/>
          <p:nvPr/>
        </p:nvSpPr>
        <p:spPr>
          <a:xfrm>
            <a:off x="4075483" y="2044395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36" y="39268"/>
                </a:moveTo>
                <a:lnTo>
                  <a:pt x="73278" y="19621"/>
                </a:lnTo>
                <a:lnTo>
                  <a:pt x="58889" y="5257"/>
                </a:lnTo>
                <a:lnTo>
                  <a:pt x="39268" y="0"/>
                </a:lnTo>
                <a:lnTo>
                  <a:pt x="19621" y="5257"/>
                </a:lnTo>
                <a:lnTo>
                  <a:pt x="5257" y="19621"/>
                </a:lnTo>
                <a:lnTo>
                  <a:pt x="0" y="39268"/>
                </a:lnTo>
                <a:lnTo>
                  <a:pt x="5257" y="58902"/>
                </a:lnTo>
                <a:lnTo>
                  <a:pt x="19621" y="73278"/>
                </a:lnTo>
                <a:lnTo>
                  <a:pt x="39268" y="78536"/>
                </a:lnTo>
                <a:lnTo>
                  <a:pt x="58889" y="73278"/>
                </a:lnTo>
                <a:lnTo>
                  <a:pt x="73278" y="58902"/>
                </a:lnTo>
                <a:lnTo>
                  <a:pt x="78536" y="39268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71" name="bk object 71"/>
          <p:cNvSpPr/>
          <p:nvPr/>
        </p:nvSpPr>
        <p:spPr>
          <a:xfrm>
            <a:off x="4528240" y="2375510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39" y="0"/>
                </a:lnTo>
                <a:lnTo>
                  <a:pt x="7493" y="14262"/>
                </a:lnTo>
                <a:lnTo>
                  <a:pt x="0" y="37363"/>
                </a:lnTo>
                <a:lnTo>
                  <a:pt x="7493" y="60439"/>
                </a:lnTo>
                <a:lnTo>
                  <a:pt x="27139" y="74701"/>
                </a:lnTo>
                <a:lnTo>
                  <a:pt x="51396" y="74701"/>
                </a:lnTo>
                <a:lnTo>
                  <a:pt x="71043" y="60439"/>
                </a:lnTo>
                <a:lnTo>
                  <a:pt x="78549" y="37363"/>
                </a:lnTo>
                <a:lnTo>
                  <a:pt x="71043" y="14262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72" name="bk object 72"/>
          <p:cNvSpPr/>
          <p:nvPr/>
        </p:nvSpPr>
        <p:spPr>
          <a:xfrm>
            <a:off x="4528240" y="2373268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49" y="39281"/>
                </a:moveTo>
                <a:lnTo>
                  <a:pt x="73279" y="19634"/>
                </a:lnTo>
                <a:lnTo>
                  <a:pt x="58902" y="5257"/>
                </a:lnTo>
                <a:lnTo>
                  <a:pt x="39268" y="0"/>
                </a:lnTo>
                <a:lnTo>
                  <a:pt x="19621" y="5257"/>
                </a:lnTo>
                <a:lnTo>
                  <a:pt x="5257" y="19634"/>
                </a:lnTo>
                <a:lnTo>
                  <a:pt x="0" y="39281"/>
                </a:lnTo>
                <a:lnTo>
                  <a:pt x="5257" y="58902"/>
                </a:lnTo>
                <a:lnTo>
                  <a:pt x="19621" y="73278"/>
                </a:lnTo>
                <a:lnTo>
                  <a:pt x="39268" y="78549"/>
                </a:lnTo>
                <a:lnTo>
                  <a:pt x="58902" y="73278"/>
                </a:lnTo>
                <a:lnTo>
                  <a:pt x="73279" y="58902"/>
                </a:lnTo>
                <a:lnTo>
                  <a:pt x="78549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73" name="bk object 73"/>
          <p:cNvSpPr/>
          <p:nvPr/>
        </p:nvSpPr>
        <p:spPr>
          <a:xfrm>
            <a:off x="4693317" y="2085864"/>
            <a:ext cx="183847" cy="1155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74" name="bk object 74"/>
          <p:cNvSpPr/>
          <p:nvPr/>
        </p:nvSpPr>
        <p:spPr>
          <a:xfrm>
            <a:off x="4853667" y="2348849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27" y="0"/>
                </a:lnTo>
                <a:lnTo>
                  <a:pt x="7492" y="14262"/>
                </a:lnTo>
                <a:lnTo>
                  <a:pt x="0" y="37350"/>
                </a:lnTo>
                <a:lnTo>
                  <a:pt x="7492" y="60439"/>
                </a:lnTo>
                <a:lnTo>
                  <a:pt x="27127" y="74701"/>
                </a:lnTo>
                <a:lnTo>
                  <a:pt x="51396" y="74701"/>
                </a:lnTo>
                <a:lnTo>
                  <a:pt x="71043" y="60439"/>
                </a:lnTo>
                <a:lnTo>
                  <a:pt x="78536" y="37350"/>
                </a:lnTo>
                <a:lnTo>
                  <a:pt x="71043" y="14262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75" name="bk object 75"/>
          <p:cNvSpPr/>
          <p:nvPr/>
        </p:nvSpPr>
        <p:spPr>
          <a:xfrm>
            <a:off x="4853667" y="2346593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36" y="39281"/>
                </a:moveTo>
                <a:lnTo>
                  <a:pt x="73278" y="19646"/>
                </a:lnTo>
                <a:lnTo>
                  <a:pt x="58902" y="5257"/>
                </a:lnTo>
                <a:lnTo>
                  <a:pt x="39268" y="0"/>
                </a:lnTo>
                <a:lnTo>
                  <a:pt x="19621" y="5257"/>
                </a:lnTo>
                <a:lnTo>
                  <a:pt x="5257" y="19646"/>
                </a:lnTo>
                <a:lnTo>
                  <a:pt x="0" y="39281"/>
                </a:lnTo>
                <a:lnTo>
                  <a:pt x="5257" y="58915"/>
                </a:lnTo>
                <a:lnTo>
                  <a:pt x="19621" y="73291"/>
                </a:lnTo>
                <a:lnTo>
                  <a:pt x="39268" y="78549"/>
                </a:lnTo>
                <a:lnTo>
                  <a:pt x="58902" y="73291"/>
                </a:lnTo>
                <a:lnTo>
                  <a:pt x="73278" y="58915"/>
                </a:lnTo>
                <a:lnTo>
                  <a:pt x="78536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76" name="bk object 76"/>
          <p:cNvSpPr/>
          <p:nvPr/>
        </p:nvSpPr>
        <p:spPr>
          <a:xfrm>
            <a:off x="4825384" y="2588850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27" y="0"/>
                </a:lnTo>
                <a:lnTo>
                  <a:pt x="7480" y="14274"/>
                </a:lnTo>
                <a:lnTo>
                  <a:pt x="0" y="37363"/>
                </a:lnTo>
                <a:lnTo>
                  <a:pt x="7480" y="60439"/>
                </a:lnTo>
                <a:lnTo>
                  <a:pt x="27127" y="74701"/>
                </a:lnTo>
                <a:lnTo>
                  <a:pt x="51396" y="74701"/>
                </a:lnTo>
                <a:lnTo>
                  <a:pt x="71031" y="60439"/>
                </a:lnTo>
                <a:lnTo>
                  <a:pt x="78536" y="37363"/>
                </a:lnTo>
                <a:lnTo>
                  <a:pt x="71031" y="14274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77" name="bk object 77"/>
          <p:cNvSpPr/>
          <p:nvPr/>
        </p:nvSpPr>
        <p:spPr>
          <a:xfrm>
            <a:off x="4825384" y="2586594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36" y="39293"/>
                </a:moveTo>
                <a:lnTo>
                  <a:pt x="73278" y="19646"/>
                </a:lnTo>
                <a:lnTo>
                  <a:pt x="58889" y="5270"/>
                </a:lnTo>
                <a:lnTo>
                  <a:pt x="39255" y="0"/>
                </a:lnTo>
                <a:lnTo>
                  <a:pt x="19621" y="5270"/>
                </a:lnTo>
                <a:lnTo>
                  <a:pt x="5257" y="19646"/>
                </a:lnTo>
                <a:lnTo>
                  <a:pt x="0" y="39293"/>
                </a:lnTo>
                <a:lnTo>
                  <a:pt x="5257" y="58928"/>
                </a:lnTo>
                <a:lnTo>
                  <a:pt x="19621" y="73291"/>
                </a:lnTo>
                <a:lnTo>
                  <a:pt x="39255" y="78562"/>
                </a:lnTo>
                <a:lnTo>
                  <a:pt x="58889" y="73291"/>
                </a:lnTo>
                <a:lnTo>
                  <a:pt x="73278" y="58928"/>
                </a:lnTo>
                <a:lnTo>
                  <a:pt x="78536" y="39293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78" name="bk object 78"/>
          <p:cNvSpPr/>
          <p:nvPr/>
        </p:nvSpPr>
        <p:spPr>
          <a:xfrm>
            <a:off x="4995127" y="2259978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39" y="0"/>
                </a:lnTo>
                <a:lnTo>
                  <a:pt x="7493" y="14262"/>
                </a:lnTo>
                <a:lnTo>
                  <a:pt x="0" y="37338"/>
                </a:lnTo>
                <a:lnTo>
                  <a:pt x="7493" y="60439"/>
                </a:lnTo>
                <a:lnTo>
                  <a:pt x="27139" y="74701"/>
                </a:lnTo>
                <a:lnTo>
                  <a:pt x="51396" y="74701"/>
                </a:lnTo>
                <a:lnTo>
                  <a:pt x="71043" y="60439"/>
                </a:lnTo>
                <a:lnTo>
                  <a:pt x="78549" y="37338"/>
                </a:lnTo>
                <a:lnTo>
                  <a:pt x="71043" y="14262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79" name="bk object 79"/>
          <p:cNvSpPr/>
          <p:nvPr/>
        </p:nvSpPr>
        <p:spPr>
          <a:xfrm>
            <a:off x="4995127" y="2257721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49" y="39268"/>
                </a:moveTo>
                <a:lnTo>
                  <a:pt x="73279" y="19646"/>
                </a:lnTo>
                <a:lnTo>
                  <a:pt x="58902" y="5270"/>
                </a:lnTo>
                <a:lnTo>
                  <a:pt x="39268" y="0"/>
                </a:lnTo>
                <a:lnTo>
                  <a:pt x="19634" y="5270"/>
                </a:lnTo>
                <a:lnTo>
                  <a:pt x="5270" y="19646"/>
                </a:lnTo>
                <a:lnTo>
                  <a:pt x="0" y="39268"/>
                </a:lnTo>
                <a:lnTo>
                  <a:pt x="5270" y="58915"/>
                </a:lnTo>
                <a:lnTo>
                  <a:pt x="19634" y="73291"/>
                </a:lnTo>
                <a:lnTo>
                  <a:pt x="39268" y="78562"/>
                </a:lnTo>
                <a:lnTo>
                  <a:pt x="58902" y="73291"/>
                </a:lnTo>
                <a:lnTo>
                  <a:pt x="73279" y="58915"/>
                </a:lnTo>
                <a:lnTo>
                  <a:pt x="78549" y="39268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80" name="bk object 80"/>
          <p:cNvSpPr/>
          <p:nvPr/>
        </p:nvSpPr>
        <p:spPr>
          <a:xfrm>
            <a:off x="5051717" y="2695520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409" y="0"/>
                </a:moveTo>
                <a:lnTo>
                  <a:pt x="27139" y="0"/>
                </a:lnTo>
                <a:lnTo>
                  <a:pt x="7493" y="14274"/>
                </a:lnTo>
                <a:lnTo>
                  <a:pt x="0" y="37350"/>
                </a:lnTo>
                <a:lnTo>
                  <a:pt x="7493" y="60439"/>
                </a:lnTo>
                <a:lnTo>
                  <a:pt x="27139" y="74701"/>
                </a:lnTo>
                <a:lnTo>
                  <a:pt x="51409" y="74701"/>
                </a:lnTo>
                <a:lnTo>
                  <a:pt x="71043" y="60439"/>
                </a:lnTo>
                <a:lnTo>
                  <a:pt x="78549" y="37350"/>
                </a:lnTo>
                <a:lnTo>
                  <a:pt x="71043" y="14274"/>
                </a:lnTo>
                <a:lnTo>
                  <a:pt x="51409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81" name="bk object 81"/>
          <p:cNvSpPr/>
          <p:nvPr/>
        </p:nvSpPr>
        <p:spPr>
          <a:xfrm>
            <a:off x="5051717" y="2693279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49" y="39268"/>
                </a:moveTo>
                <a:lnTo>
                  <a:pt x="73291" y="19634"/>
                </a:lnTo>
                <a:lnTo>
                  <a:pt x="58915" y="5257"/>
                </a:lnTo>
                <a:lnTo>
                  <a:pt x="39268" y="0"/>
                </a:lnTo>
                <a:lnTo>
                  <a:pt x="19634" y="5257"/>
                </a:lnTo>
                <a:lnTo>
                  <a:pt x="5270" y="19634"/>
                </a:lnTo>
                <a:lnTo>
                  <a:pt x="0" y="39268"/>
                </a:lnTo>
                <a:lnTo>
                  <a:pt x="5270" y="58915"/>
                </a:lnTo>
                <a:lnTo>
                  <a:pt x="19634" y="73291"/>
                </a:lnTo>
                <a:lnTo>
                  <a:pt x="39268" y="78536"/>
                </a:lnTo>
                <a:lnTo>
                  <a:pt x="58915" y="73291"/>
                </a:lnTo>
                <a:lnTo>
                  <a:pt x="73291" y="58915"/>
                </a:lnTo>
                <a:lnTo>
                  <a:pt x="78549" y="39268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82" name="bk object 82"/>
          <p:cNvSpPr/>
          <p:nvPr/>
        </p:nvSpPr>
        <p:spPr>
          <a:xfrm>
            <a:off x="5320579" y="2615525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84" y="0"/>
                </a:moveTo>
                <a:lnTo>
                  <a:pt x="27127" y="0"/>
                </a:lnTo>
                <a:lnTo>
                  <a:pt x="7480" y="14262"/>
                </a:lnTo>
                <a:lnTo>
                  <a:pt x="0" y="37350"/>
                </a:lnTo>
                <a:lnTo>
                  <a:pt x="7480" y="60439"/>
                </a:lnTo>
                <a:lnTo>
                  <a:pt x="27127" y="74688"/>
                </a:lnTo>
                <a:lnTo>
                  <a:pt x="51384" y="74688"/>
                </a:lnTo>
                <a:lnTo>
                  <a:pt x="71018" y="60439"/>
                </a:lnTo>
                <a:lnTo>
                  <a:pt x="78536" y="37350"/>
                </a:lnTo>
                <a:lnTo>
                  <a:pt x="71018" y="14262"/>
                </a:lnTo>
                <a:lnTo>
                  <a:pt x="51384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83" name="bk object 83"/>
          <p:cNvSpPr/>
          <p:nvPr/>
        </p:nvSpPr>
        <p:spPr>
          <a:xfrm>
            <a:off x="5320579" y="2613269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36" y="39281"/>
                </a:moveTo>
                <a:lnTo>
                  <a:pt x="73278" y="19646"/>
                </a:lnTo>
                <a:lnTo>
                  <a:pt x="58889" y="5270"/>
                </a:lnTo>
                <a:lnTo>
                  <a:pt x="39255" y="0"/>
                </a:lnTo>
                <a:lnTo>
                  <a:pt x="19608" y="5270"/>
                </a:lnTo>
                <a:lnTo>
                  <a:pt x="5257" y="19646"/>
                </a:lnTo>
                <a:lnTo>
                  <a:pt x="0" y="39281"/>
                </a:lnTo>
                <a:lnTo>
                  <a:pt x="5257" y="58915"/>
                </a:lnTo>
                <a:lnTo>
                  <a:pt x="19608" y="73291"/>
                </a:lnTo>
                <a:lnTo>
                  <a:pt x="39255" y="78549"/>
                </a:lnTo>
                <a:lnTo>
                  <a:pt x="58889" y="73291"/>
                </a:lnTo>
                <a:lnTo>
                  <a:pt x="73278" y="58915"/>
                </a:lnTo>
                <a:lnTo>
                  <a:pt x="78536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84" name="bk object 84"/>
          <p:cNvSpPr/>
          <p:nvPr/>
        </p:nvSpPr>
        <p:spPr>
          <a:xfrm>
            <a:off x="5179072" y="2588850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409" y="0"/>
                </a:moveTo>
                <a:lnTo>
                  <a:pt x="27139" y="0"/>
                </a:lnTo>
                <a:lnTo>
                  <a:pt x="7505" y="14274"/>
                </a:lnTo>
                <a:lnTo>
                  <a:pt x="0" y="37363"/>
                </a:lnTo>
                <a:lnTo>
                  <a:pt x="7505" y="60439"/>
                </a:lnTo>
                <a:lnTo>
                  <a:pt x="27139" y="74701"/>
                </a:lnTo>
                <a:lnTo>
                  <a:pt x="51409" y="74701"/>
                </a:lnTo>
                <a:lnTo>
                  <a:pt x="71043" y="60439"/>
                </a:lnTo>
                <a:lnTo>
                  <a:pt x="78536" y="37363"/>
                </a:lnTo>
                <a:lnTo>
                  <a:pt x="71043" y="14274"/>
                </a:lnTo>
                <a:lnTo>
                  <a:pt x="51409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85" name="bk object 85"/>
          <p:cNvSpPr/>
          <p:nvPr/>
        </p:nvSpPr>
        <p:spPr>
          <a:xfrm>
            <a:off x="5179072" y="2586594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36" y="39293"/>
                </a:moveTo>
                <a:lnTo>
                  <a:pt x="73278" y="19646"/>
                </a:lnTo>
                <a:lnTo>
                  <a:pt x="58902" y="5270"/>
                </a:lnTo>
                <a:lnTo>
                  <a:pt x="39268" y="0"/>
                </a:lnTo>
                <a:lnTo>
                  <a:pt x="19634" y="5270"/>
                </a:lnTo>
                <a:lnTo>
                  <a:pt x="5257" y="19646"/>
                </a:lnTo>
                <a:lnTo>
                  <a:pt x="0" y="39293"/>
                </a:lnTo>
                <a:lnTo>
                  <a:pt x="5257" y="58928"/>
                </a:lnTo>
                <a:lnTo>
                  <a:pt x="19634" y="73291"/>
                </a:lnTo>
                <a:lnTo>
                  <a:pt x="39268" y="78562"/>
                </a:lnTo>
                <a:lnTo>
                  <a:pt x="58902" y="73291"/>
                </a:lnTo>
                <a:lnTo>
                  <a:pt x="73278" y="58928"/>
                </a:lnTo>
                <a:lnTo>
                  <a:pt x="78536" y="39293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86" name="bk object 86"/>
          <p:cNvSpPr/>
          <p:nvPr/>
        </p:nvSpPr>
        <p:spPr>
          <a:xfrm>
            <a:off x="5179072" y="2668860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409" y="0"/>
                </a:moveTo>
                <a:lnTo>
                  <a:pt x="27139" y="0"/>
                </a:lnTo>
                <a:lnTo>
                  <a:pt x="7505" y="14249"/>
                </a:lnTo>
                <a:lnTo>
                  <a:pt x="0" y="37350"/>
                </a:lnTo>
                <a:lnTo>
                  <a:pt x="7505" y="60426"/>
                </a:lnTo>
                <a:lnTo>
                  <a:pt x="27139" y="74701"/>
                </a:lnTo>
                <a:lnTo>
                  <a:pt x="51409" y="74701"/>
                </a:lnTo>
                <a:lnTo>
                  <a:pt x="71043" y="60426"/>
                </a:lnTo>
                <a:lnTo>
                  <a:pt x="78536" y="37350"/>
                </a:lnTo>
                <a:lnTo>
                  <a:pt x="71043" y="14249"/>
                </a:lnTo>
                <a:lnTo>
                  <a:pt x="51409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87" name="bk object 87"/>
          <p:cNvSpPr/>
          <p:nvPr/>
        </p:nvSpPr>
        <p:spPr>
          <a:xfrm>
            <a:off x="5179072" y="2666604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36" y="39281"/>
                </a:moveTo>
                <a:lnTo>
                  <a:pt x="73278" y="19634"/>
                </a:lnTo>
                <a:lnTo>
                  <a:pt x="58902" y="5257"/>
                </a:lnTo>
                <a:lnTo>
                  <a:pt x="39268" y="0"/>
                </a:lnTo>
                <a:lnTo>
                  <a:pt x="19634" y="5257"/>
                </a:lnTo>
                <a:lnTo>
                  <a:pt x="5257" y="19634"/>
                </a:lnTo>
                <a:lnTo>
                  <a:pt x="0" y="39281"/>
                </a:lnTo>
                <a:lnTo>
                  <a:pt x="5257" y="58915"/>
                </a:lnTo>
                <a:lnTo>
                  <a:pt x="19634" y="73291"/>
                </a:lnTo>
                <a:lnTo>
                  <a:pt x="39268" y="78549"/>
                </a:lnTo>
                <a:lnTo>
                  <a:pt x="58902" y="73291"/>
                </a:lnTo>
                <a:lnTo>
                  <a:pt x="73278" y="58915"/>
                </a:lnTo>
                <a:lnTo>
                  <a:pt x="78536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88" name="bk object 88"/>
          <p:cNvSpPr/>
          <p:nvPr/>
        </p:nvSpPr>
        <p:spPr>
          <a:xfrm>
            <a:off x="5292272" y="2402185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27" y="0"/>
                </a:lnTo>
                <a:lnTo>
                  <a:pt x="7492" y="14262"/>
                </a:lnTo>
                <a:lnTo>
                  <a:pt x="0" y="37350"/>
                </a:lnTo>
                <a:lnTo>
                  <a:pt x="7492" y="60426"/>
                </a:lnTo>
                <a:lnTo>
                  <a:pt x="27127" y="74701"/>
                </a:lnTo>
                <a:lnTo>
                  <a:pt x="51396" y="74701"/>
                </a:lnTo>
                <a:lnTo>
                  <a:pt x="71031" y="60426"/>
                </a:lnTo>
                <a:lnTo>
                  <a:pt x="78536" y="37350"/>
                </a:lnTo>
                <a:lnTo>
                  <a:pt x="71031" y="14262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89" name="bk object 89"/>
          <p:cNvSpPr/>
          <p:nvPr/>
        </p:nvSpPr>
        <p:spPr>
          <a:xfrm>
            <a:off x="5292272" y="2399928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36" y="39281"/>
                </a:moveTo>
                <a:lnTo>
                  <a:pt x="73278" y="19634"/>
                </a:lnTo>
                <a:lnTo>
                  <a:pt x="58902" y="5270"/>
                </a:lnTo>
                <a:lnTo>
                  <a:pt x="39268" y="0"/>
                </a:lnTo>
                <a:lnTo>
                  <a:pt x="19621" y="5270"/>
                </a:lnTo>
                <a:lnTo>
                  <a:pt x="5257" y="19634"/>
                </a:lnTo>
                <a:lnTo>
                  <a:pt x="0" y="39281"/>
                </a:lnTo>
                <a:lnTo>
                  <a:pt x="5257" y="58915"/>
                </a:lnTo>
                <a:lnTo>
                  <a:pt x="19621" y="73291"/>
                </a:lnTo>
                <a:lnTo>
                  <a:pt x="39268" y="78562"/>
                </a:lnTo>
                <a:lnTo>
                  <a:pt x="58902" y="73291"/>
                </a:lnTo>
                <a:lnTo>
                  <a:pt x="73278" y="58915"/>
                </a:lnTo>
                <a:lnTo>
                  <a:pt x="78536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90" name="bk object 90"/>
          <p:cNvSpPr/>
          <p:nvPr/>
        </p:nvSpPr>
        <p:spPr>
          <a:xfrm>
            <a:off x="5377167" y="2455520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27" y="0"/>
                </a:lnTo>
                <a:lnTo>
                  <a:pt x="7480" y="14262"/>
                </a:lnTo>
                <a:lnTo>
                  <a:pt x="0" y="37350"/>
                </a:lnTo>
                <a:lnTo>
                  <a:pt x="7480" y="60439"/>
                </a:lnTo>
                <a:lnTo>
                  <a:pt x="27127" y="74701"/>
                </a:lnTo>
                <a:lnTo>
                  <a:pt x="51396" y="74701"/>
                </a:lnTo>
                <a:lnTo>
                  <a:pt x="71031" y="60439"/>
                </a:lnTo>
                <a:lnTo>
                  <a:pt x="78536" y="37350"/>
                </a:lnTo>
                <a:lnTo>
                  <a:pt x="71031" y="14262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91" name="bk object 91"/>
          <p:cNvSpPr/>
          <p:nvPr/>
        </p:nvSpPr>
        <p:spPr>
          <a:xfrm>
            <a:off x="5377167" y="2453263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36" y="39281"/>
                </a:moveTo>
                <a:lnTo>
                  <a:pt x="73278" y="19634"/>
                </a:lnTo>
                <a:lnTo>
                  <a:pt x="58902" y="5270"/>
                </a:lnTo>
                <a:lnTo>
                  <a:pt x="39268" y="0"/>
                </a:lnTo>
                <a:lnTo>
                  <a:pt x="19621" y="5270"/>
                </a:lnTo>
                <a:lnTo>
                  <a:pt x="5257" y="19634"/>
                </a:lnTo>
                <a:lnTo>
                  <a:pt x="0" y="39281"/>
                </a:lnTo>
                <a:lnTo>
                  <a:pt x="5257" y="58927"/>
                </a:lnTo>
                <a:lnTo>
                  <a:pt x="19621" y="73291"/>
                </a:lnTo>
                <a:lnTo>
                  <a:pt x="39268" y="78562"/>
                </a:lnTo>
                <a:lnTo>
                  <a:pt x="58902" y="73291"/>
                </a:lnTo>
                <a:lnTo>
                  <a:pt x="73278" y="58927"/>
                </a:lnTo>
                <a:lnTo>
                  <a:pt x="78536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92" name="bk object 92"/>
          <p:cNvSpPr/>
          <p:nvPr/>
        </p:nvSpPr>
        <p:spPr>
          <a:xfrm>
            <a:off x="5377167" y="2126647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27" y="0"/>
                </a:lnTo>
                <a:lnTo>
                  <a:pt x="7480" y="14262"/>
                </a:lnTo>
                <a:lnTo>
                  <a:pt x="0" y="37338"/>
                </a:lnTo>
                <a:lnTo>
                  <a:pt x="7480" y="60426"/>
                </a:lnTo>
                <a:lnTo>
                  <a:pt x="27127" y="74688"/>
                </a:lnTo>
                <a:lnTo>
                  <a:pt x="51396" y="74688"/>
                </a:lnTo>
                <a:lnTo>
                  <a:pt x="71031" y="60426"/>
                </a:lnTo>
                <a:lnTo>
                  <a:pt x="78536" y="37338"/>
                </a:lnTo>
                <a:lnTo>
                  <a:pt x="71031" y="14262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93" name="bk object 93"/>
          <p:cNvSpPr/>
          <p:nvPr/>
        </p:nvSpPr>
        <p:spPr>
          <a:xfrm>
            <a:off x="5377167" y="2124391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36" y="39268"/>
                </a:moveTo>
                <a:lnTo>
                  <a:pt x="73278" y="19634"/>
                </a:lnTo>
                <a:lnTo>
                  <a:pt x="58902" y="5257"/>
                </a:lnTo>
                <a:lnTo>
                  <a:pt x="39268" y="0"/>
                </a:lnTo>
                <a:lnTo>
                  <a:pt x="19621" y="5257"/>
                </a:lnTo>
                <a:lnTo>
                  <a:pt x="5257" y="19634"/>
                </a:lnTo>
                <a:lnTo>
                  <a:pt x="0" y="39268"/>
                </a:lnTo>
                <a:lnTo>
                  <a:pt x="5257" y="58902"/>
                </a:lnTo>
                <a:lnTo>
                  <a:pt x="19621" y="73291"/>
                </a:lnTo>
                <a:lnTo>
                  <a:pt x="39268" y="78549"/>
                </a:lnTo>
                <a:lnTo>
                  <a:pt x="58902" y="73291"/>
                </a:lnTo>
                <a:lnTo>
                  <a:pt x="73278" y="58902"/>
                </a:lnTo>
                <a:lnTo>
                  <a:pt x="78536" y="39268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94" name="bk object 94"/>
          <p:cNvSpPr/>
          <p:nvPr/>
        </p:nvSpPr>
        <p:spPr>
          <a:xfrm>
            <a:off x="5263967" y="2019977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27" y="0"/>
                </a:lnTo>
                <a:lnTo>
                  <a:pt x="7493" y="14262"/>
                </a:lnTo>
                <a:lnTo>
                  <a:pt x="0" y="37350"/>
                </a:lnTo>
                <a:lnTo>
                  <a:pt x="7493" y="60426"/>
                </a:lnTo>
                <a:lnTo>
                  <a:pt x="27127" y="74688"/>
                </a:lnTo>
                <a:lnTo>
                  <a:pt x="51396" y="74688"/>
                </a:lnTo>
                <a:lnTo>
                  <a:pt x="71043" y="60426"/>
                </a:lnTo>
                <a:lnTo>
                  <a:pt x="78549" y="37350"/>
                </a:lnTo>
                <a:lnTo>
                  <a:pt x="71043" y="14262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95" name="bk object 95"/>
          <p:cNvSpPr/>
          <p:nvPr/>
        </p:nvSpPr>
        <p:spPr>
          <a:xfrm>
            <a:off x="5263967" y="2017722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49" y="39281"/>
                </a:moveTo>
                <a:lnTo>
                  <a:pt x="73279" y="19646"/>
                </a:lnTo>
                <a:lnTo>
                  <a:pt x="58902" y="5257"/>
                </a:lnTo>
                <a:lnTo>
                  <a:pt x="39268" y="0"/>
                </a:lnTo>
                <a:lnTo>
                  <a:pt x="19634" y="5257"/>
                </a:lnTo>
                <a:lnTo>
                  <a:pt x="5270" y="19646"/>
                </a:lnTo>
                <a:lnTo>
                  <a:pt x="0" y="39281"/>
                </a:lnTo>
                <a:lnTo>
                  <a:pt x="5270" y="58915"/>
                </a:lnTo>
                <a:lnTo>
                  <a:pt x="19634" y="73291"/>
                </a:lnTo>
                <a:lnTo>
                  <a:pt x="39268" y="78549"/>
                </a:lnTo>
                <a:lnTo>
                  <a:pt x="58902" y="73291"/>
                </a:lnTo>
                <a:lnTo>
                  <a:pt x="73279" y="58915"/>
                </a:lnTo>
                <a:lnTo>
                  <a:pt x="78549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96" name="bk object 96"/>
          <p:cNvSpPr/>
          <p:nvPr/>
        </p:nvSpPr>
        <p:spPr>
          <a:xfrm>
            <a:off x="5263967" y="1913307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27" y="0"/>
                </a:lnTo>
                <a:lnTo>
                  <a:pt x="7493" y="14249"/>
                </a:lnTo>
                <a:lnTo>
                  <a:pt x="0" y="37338"/>
                </a:lnTo>
                <a:lnTo>
                  <a:pt x="7493" y="60413"/>
                </a:lnTo>
                <a:lnTo>
                  <a:pt x="27127" y="74688"/>
                </a:lnTo>
                <a:lnTo>
                  <a:pt x="51396" y="74688"/>
                </a:lnTo>
                <a:lnTo>
                  <a:pt x="71043" y="60413"/>
                </a:lnTo>
                <a:lnTo>
                  <a:pt x="78549" y="37338"/>
                </a:lnTo>
                <a:lnTo>
                  <a:pt x="71043" y="14249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97" name="bk object 97"/>
          <p:cNvSpPr/>
          <p:nvPr/>
        </p:nvSpPr>
        <p:spPr>
          <a:xfrm>
            <a:off x="5263967" y="1911051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49" y="39268"/>
                </a:moveTo>
                <a:lnTo>
                  <a:pt x="73279" y="19634"/>
                </a:lnTo>
                <a:lnTo>
                  <a:pt x="58902" y="5257"/>
                </a:lnTo>
                <a:lnTo>
                  <a:pt x="39268" y="0"/>
                </a:lnTo>
                <a:lnTo>
                  <a:pt x="19634" y="5257"/>
                </a:lnTo>
                <a:lnTo>
                  <a:pt x="5270" y="19634"/>
                </a:lnTo>
                <a:lnTo>
                  <a:pt x="0" y="39268"/>
                </a:lnTo>
                <a:lnTo>
                  <a:pt x="5270" y="58902"/>
                </a:lnTo>
                <a:lnTo>
                  <a:pt x="19634" y="73278"/>
                </a:lnTo>
                <a:lnTo>
                  <a:pt x="39268" y="78549"/>
                </a:lnTo>
                <a:lnTo>
                  <a:pt x="58902" y="73278"/>
                </a:lnTo>
                <a:lnTo>
                  <a:pt x="73279" y="58902"/>
                </a:lnTo>
                <a:lnTo>
                  <a:pt x="78549" y="39268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98" name="bk object 98"/>
          <p:cNvSpPr/>
          <p:nvPr/>
        </p:nvSpPr>
        <p:spPr>
          <a:xfrm>
            <a:off x="5150789" y="2242194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14" y="0"/>
                </a:lnTo>
                <a:lnTo>
                  <a:pt x="7480" y="14262"/>
                </a:lnTo>
                <a:lnTo>
                  <a:pt x="0" y="37350"/>
                </a:lnTo>
                <a:lnTo>
                  <a:pt x="7480" y="60439"/>
                </a:lnTo>
                <a:lnTo>
                  <a:pt x="27114" y="74714"/>
                </a:lnTo>
                <a:lnTo>
                  <a:pt x="51396" y="74714"/>
                </a:lnTo>
                <a:lnTo>
                  <a:pt x="71031" y="60439"/>
                </a:lnTo>
                <a:lnTo>
                  <a:pt x="78536" y="37350"/>
                </a:lnTo>
                <a:lnTo>
                  <a:pt x="71031" y="14262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99" name="bk object 99"/>
          <p:cNvSpPr/>
          <p:nvPr/>
        </p:nvSpPr>
        <p:spPr>
          <a:xfrm>
            <a:off x="5150789" y="2239939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36" y="39281"/>
                </a:moveTo>
                <a:lnTo>
                  <a:pt x="73278" y="19646"/>
                </a:lnTo>
                <a:lnTo>
                  <a:pt x="58902" y="5270"/>
                </a:lnTo>
                <a:lnTo>
                  <a:pt x="39255" y="0"/>
                </a:lnTo>
                <a:lnTo>
                  <a:pt x="19608" y="5270"/>
                </a:lnTo>
                <a:lnTo>
                  <a:pt x="5257" y="19646"/>
                </a:lnTo>
                <a:lnTo>
                  <a:pt x="0" y="39281"/>
                </a:lnTo>
                <a:lnTo>
                  <a:pt x="5257" y="58915"/>
                </a:lnTo>
                <a:lnTo>
                  <a:pt x="19608" y="73291"/>
                </a:lnTo>
                <a:lnTo>
                  <a:pt x="39255" y="78549"/>
                </a:lnTo>
                <a:lnTo>
                  <a:pt x="58902" y="73291"/>
                </a:lnTo>
                <a:lnTo>
                  <a:pt x="73278" y="58915"/>
                </a:lnTo>
                <a:lnTo>
                  <a:pt x="78536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00" name="bk object 100"/>
          <p:cNvSpPr/>
          <p:nvPr/>
        </p:nvSpPr>
        <p:spPr>
          <a:xfrm>
            <a:off x="4995127" y="2428845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39" y="0"/>
                </a:lnTo>
                <a:lnTo>
                  <a:pt x="7493" y="14262"/>
                </a:lnTo>
                <a:lnTo>
                  <a:pt x="0" y="37350"/>
                </a:lnTo>
                <a:lnTo>
                  <a:pt x="7493" y="60439"/>
                </a:lnTo>
                <a:lnTo>
                  <a:pt x="27139" y="74701"/>
                </a:lnTo>
                <a:lnTo>
                  <a:pt x="51396" y="74701"/>
                </a:lnTo>
                <a:lnTo>
                  <a:pt x="71043" y="60439"/>
                </a:lnTo>
                <a:lnTo>
                  <a:pt x="78549" y="37350"/>
                </a:lnTo>
                <a:lnTo>
                  <a:pt x="71043" y="14262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01" name="bk object 101"/>
          <p:cNvSpPr/>
          <p:nvPr/>
        </p:nvSpPr>
        <p:spPr>
          <a:xfrm>
            <a:off x="4995127" y="2426603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49" y="39268"/>
                </a:moveTo>
                <a:lnTo>
                  <a:pt x="73279" y="19634"/>
                </a:lnTo>
                <a:lnTo>
                  <a:pt x="58902" y="5257"/>
                </a:lnTo>
                <a:lnTo>
                  <a:pt x="39268" y="0"/>
                </a:lnTo>
                <a:lnTo>
                  <a:pt x="19634" y="5257"/>
                </a:lnTo>
                <a:lnTo>
                  <a:pt x="5270" y="19634"/>
                </a:lnTo>
                <a:lnTo>
                  <a:pt x="0" y="39268"/>
                </a:lnTo>
                <a:lnTo>
                  <a:pt x="5270" y="58915"/>
                </a:lnTo>
                <a:lnTo>
                  <a:pt x="19634" y="73291"/>
                </a:lnTo>
                <a:lnTo>
                  <a:pt x="39268" y="78549"/>
                </a:lnTo>
                <a:lnTo>
                  <a:pt x="58902" y="73291"/>
                </a:lnTo>
                <a:lnTo>
                  <a:pt x="73279" y="58915"/>
                </a:lnTo>
                <a:lnTo>
                  <a:pt x="78549" y="39268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02" name="bk object 102"/>
          <p:cNvSpPr/>
          <p:nvPr/>
        </p:nvSpPr>
        <p:spPr>
          <a:xfrm>
            <a:off x="4995127" y="2295544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39" y="0"/>
                </a:lnTo>
                <a:lnTo>
                  <a:pt x="7493" y="14249"/>
                </a:lnTo>
                <a:lnTo>
                  <a:pt x="0" y="37338"/>
                </a:lnTo>
                <a:lnTo>
                  <a:pt x="7493" y="60413"/>
                </a:lnTo>
                <a:lnTo>
                  <a:pt x="27139" y="74688"/>
                </a:lnTo>
                <a:lnTo>
                  <a:pt x="51396" y="74688"/>
                </a:lnTo>
                <a:lnTo>
                  <a:pt x="71043" y="60413"/>
                </a:lnTo>
                <a:lnTo>
                  <a:pt x="78549" y="37338"/>
                </a:lnTo>
                <a:lnTo>
                  <a:pt x="71043" y="14249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03" name="bk object 103"/>
          <p:cNvSpPr/>
          <p:nvPr/>
        </p:nvSpPr>
        <p:spPr>
          <a:xfrm>
            <a:off x="4995127" y="2293288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49" y="39268"/>
                </a:moveTo>
                <a:lnTo>
                  <a:pt x="73279" y="19634"/>
                </a:lnTo>
                <a:lnTo>
                  <a:pt x="58902" y="5245"/>
                </a:lnTo>
                <a:lnTo>
                  <a:pt x="39268" y="0"/>
                </a:lnTo>
                <a:lnTo>
                  <a:pt x="19634" y="5245"/>
                </a:lnTo>
                <a:lnTo>
                  <a:pt x="5270" y="19634"/>
                </a:lnTo>
                <a:lnTo>
                  <a:pt x="0" y="39268"/>
                </a:lnTo>
                <a:lnTo>
                  <a:pt x="5270" y="58902"/>
                </a:lnTo>
                <a:lnTo>
                  <a:pt x="19634" y="73278"/>
                </a:lnTo>
                <a:lnTo>
                  <a:pt x="39268" y="78536"/>
                </a:lnTo>
                <a:lnTo>
                  <a:pt x="58902" y="73278"/>
                </a:lnTo>
                <a:lnTo>
                  <a:pt x="73279" y="58902"/>
                </a:lnTo>
                <a:lnTo>
                  <a:pt x="78549" y="39268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04" name="bk object 104"/>
          <p:cNvSpPr/>
          <p:nvPr/>
        </p:nvSpPr>
        <p:spPr>
          <a:xfrm>
            <a:off x="4712184" y="2455520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27" y="0"/>
                </a:lnTo>
                <a:lnTo>
                  <a:pt x="7492" y="14262"/>
                </a:lnTo>
                <a:lnTo>
                  <a:pt x="0" y="37350"/>
                </a:lnTo>
                <a:lnTo>
                  <a:pt x="7492" y="60439"/>
                </a:lnTo>
                <a:lnTo>
                  <a:pt x="27127" y="74701"/>
                </a:lnTo>
                <a:lnTo>
                  <a:pt x="51396" y="74701"/>
                </a:lnTo>
                <a:lnTo>
                  <a:pt x="71043" y="60439"/>
                </a:lnTo>
                <a:lnTo>
                  <a:pt x="78536" y="37350"/>
                </a:lnTo>
                <a:lnTo>
                  <a:pt x="71043" y="14262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05" name="bk object 105"/>
          <p:cNvSpPr/>
          <p:nvPr/>
        </p:nvSpPr>
        <p:spPr>
          <a:xfrm>
            <a:off x="4712184" y="2453263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36" y="39281"/>
                </a:moveTo>
                <a:lnTo>
                  <a:pt x="73278" y="19634"/>
                </a:lnTo>
                <a:lnTo>
                  <a:pt x="58902" y="5270"/>
                </a:lnTo>
                <a:lnTo>
                  <a:pt x="39268" y="0"/>
                </a:lnTo>
                <a:lnTo>
                  <a:pt x="19621" y="5270"/>
                </a:lnTo>
                <a:lnTo>
                  <a:pt x="5257" y="19634"/>
                </a:lnTo>
                <a:lnTo>
                  <a:pt x="0" y="39281"/>
                </a:lnTo>
                <a:lnTo>
                  <a:pt x="5257" y="58927"/>
                </a:lnTo>
                <a:lnTo>
                  <a:pt x="19621" y="73291"/>
                </a:lnTo>
                <a:lnTo>
                  <a:pt x="39268" y="78562"/>
                </a:lnTo>
                <a:lnTo>
                  <a:pt x="58902" y="73291"/>
                </a:lnTo>
                <a:lnTo>
                  <a:pt x="73278" y="58927"/>
                </a:lnTo>
                <a:lnTo>
                  <a:pt x="78536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06" name="bk object 106"/>
          <p:cNvSpPr/>
          <p:nvPr/>
        </p:nvSpPr>
        <p:spPr>
          <a:xfrm>
            <a:off x="4570700" y="2242194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27" y="0"/>
                </a:lnTo>
                <a:lnTo>
                  <a:pt x="7480" y="14262"/>
                </a:lnTo>
                <a:lnTo>
                  <a:pt x="0" y="37350"/>
                </a:lnTo>
                <a:lnTo>
                  <a:pt x="7480" y="60439"/>
                </a:lnTo>
                <a:lnTo>
                  <a:pt x="27127" y="74714"/>
                </a:lnTo>
                <a:lnTo>
                  <a:pt x="51396" y="74714"/>
                </a:lnTo>
                <a:lnTo>
                  <a:pt x="71031" y="60439"/>
                </a:lnTo>
                <a:lnTo>
                  <a:pt x="78536" y="37350"/>
                </a:lnTo>
                <a:lnTo>
                  <a:pt x="71031" y="14262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07" name="bk object 107"/>
          <p:cNvSpPr/>
          <p:nvPr/>
        </p:nvSpPr>
        <p:spPr>
          <a:xfrm>
            <a:off x="4570700" y="2239939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36" y="39281"/>
                </a:moveTo>
                <a:lnTo>
                  <a:pt x="73278" y="19646"/>
                </a:lnTo>
                <a:lnTo>
                  <a:pt x="58889" y="5270"/>
                </a:lnTo>
                <a:lnTo>
                  <a:pt x="39268" y="0"/>
                </a:lnTo>
                <a:lnTo>
                  <a:pt x="19621" y="5270"/>
                </a:lnTo>
                <a:lnTo>
                  <a:pt x="5257" y="19646"/>
                </a:lnTo>
                <a:lnTo>
                  <a:pt x="0" y="39281"/>
                </a:lnTo>
                <a:lnTo>
                  <a:pt x="5257" y="58915"/>
                </a:lnTo>
                <a:lnTo>
                  <a:pt x="19621" y="73291"/>
                </a:lnTo>
                <a:lnTo>
                  <a:pt x="39268" y="78549"/>
                </a:lnTo>
                <a:lnTo>
                  <a:pt x="58889" y="73291"/>
                </a:lnTo>
                <a:lnTo>
                  <a:pt x="73278" y="58915"/>
                </a:lnTo>
                <a:lnTo>
                  <a:pt x="78536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08" name="bk object 108"/>
          <p:cNvSpPr/>
          <p:nvPr/>
        </p:nvSpPr>
        <p:spPr>
          <a:xfrm>
            <a:off x="4542417" y="1895524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84" y="0"/>
                </a:moveTo>
                <a:lnTo>
                  <a:pt x="27114" y="0"/>
                </a:lnTo>
                <a:lnTo>
                  <a:pt x="7480" y="14262"/>
                </a:lnTo>
                <a:lnTo>
                  <a:pt x="0" y="37350"/>
                </a:lnTo>
                <a:lnTo>
                  <a:pt x="7480" y="60426"/>
                </a:lnTo>
                <a:lnTo>
                  <a:pt x="27114" y="74688"/>
                </a:lnTo>
                <a:lnTo>
                  <a:pt x="51384" y="74688"/>
                </a:lnTo>
                <a:lnTo>
                  <a:pt x="71018" y="60426"/>
                </a:lnTo>
                <a:lnTo>
                  <a:pt x="78536" y="37350"/>
                </a:lnTo>
                <a:lnTo>
                  <a:pt x="71018" y="14262"/>
                </a:lnTo>
                <a:lnTo>
                  <a:pt x="51384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09" name="bk object 109"/>
          <p:cNvSpPr/>
          <p:nvPr/>
        </p:nvSpPr>
        <p:spPr>
          <a:xfrm>
            <a:off x="4542417" y="1893268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36" y="39281"/>
                </a:moveTo>
                <a:lnTo>
                  <a:pt x="73266" y="19646"/>
                </a:lnTo>
                <a:lnTo>
                  <a:pt x="58889" y="5257"/>
                </a:lnTo>
                <a:lnTo>
                  <a:pt x="39242" y="0"/>
                </a:lnTo>
                <a:lnTo>
                  <a:pt x="19608" y="5257"/>
                </a:lnTo>
                <a:lnTo>
                  <a:pt x="5245" y="19646"/>
                </a:lnTo>
                <a:lnTo>
                  <a:pt x="0" y="39281"/>
                </a:lnTo>
                <a:lnTo>
                  <a:pt x="5245" y="58915"/>
                </a:lnTo>
                <a:lnTo>
                  <a:pt x="19608" y="73291"/>
                </a:lnTo>
                <a:lnTo>
                  <a:pt x="39242" y="78549"/>
                </a:lnTo>
                <a:lnTo>
                  <a:pt x="58889" y="73291"/>
                </a:lnTo>
                <a:lnTo>
                  <a:pt x="73266" y="58915"/>
                </a:lnTo>
                <a:lnTo>
                  <a:pt x="78536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10" name="bk object 110"/>
          <p:cNvSpPr/>
          <p:nvPr/>
        </p:nvSpPr>
        <p:spPr>
          <a:xfrm>
            <a:off x="4415038" y="2428845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39" y="0"/>
                </a:lnTo>
                <a:lnTo>
                  <a:pt x="7505" y="14262"/>
                </a:lnTo>
                <a:lnTo>
                  <a:pt x="0" y="37350"/>
                </a:lnTo>
                <a:lnTo>
                  <a:pt x="7505" y="60439"/>
                </a:lnTo>
                <a:lnTo>
                  <a:pt x="27139" y="74701"/>
                </a:lnTo>
                <a:lnTo>
                  <a:pt x="51396" y="74701"/>
                </a:lnTo>
                <a:lnTo>
                  <a:pt x="71043" y="60439"/>
                </a:lnTo>
                <a:lnTo>
                  <a:pt x="78549" y="37350"/>
                </a:lnTo>
                <a:lnTo>
                  <a:pt x="71043" y="14262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11" name="bk object 111"/>
          <p:cNvSpPr/>
          <p:nvPr/>
        </p:nvSpPr>
        <p:spPr>
          <a:xfrm>
            <a:off x="4415038" y="2426603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49" y="39268"/>
                </a:moveTo>
                <a:lnTo>
                  <a:pt x="73291" y="19634"/>
                </a:lnTo>
                <a:lnTo>
                  <a:pt x="58915" y="5257"/>
                </a:lnTo>
                <a:lnTo>
                  <a:pt x="39268" y="0"/>
                </a:lnTo>
                <a:lnTo>
                  <a:pt x="19634" y="5257"/>
                </a:lnTo>
                <a:lnTo>
                  <a:pt x="5257" y="19634"/>
                </a:lnTo>
                <a:lnTo>
                  <a:pt x="0" y="39268"/>
                </a:lnTo>
                <a:lnTo>
                  <a:pt x="5257" y="58915"/>
                </a:lnTo>
                <a:lnTo>
                  <a:pt x="19634" y="73291"/>
                </a:lnTo>
                <a:lnTo>
                  <a:pt x="39268" y="78549"/>
                </a:lnTo>
                <a:lnTo>
                  <a:pt x="58915" y="73291"/>
                </a:lnTo>
                <a:lnTo>
                  <a:pt x="73291" y="58915"/>
                </a:lnTo>
                <a:lnTo>
                  <a:pt x="78549" y="39268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12" name="bk object 112"/>
          <p:cNvSpPr/>
          <p:nvPr/>
        </p:nvSpPr>
        <p:spPr>
          <a:xfrm>
            <a:off x="4273555" y="2535515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39" y="0"/>
                </a:lnTo>
                <a:lnTo>
                  <a:pt x="7493" y="14274"/>
                </a:lnTo>
                <a:lnTo>
                  <a:pt x="0" y="37350"/>
                </a:lnTo>
                <a:lnTo>
                  <a:pt x="7493" y="60439"/>
                </a:lnTo>
                <a:lnTo>
                  <a:pt x="27139" y="74701"/>
                </a:lnTo>
                <a:lnTo>
                  <a:pt x="51396" y="74701"/>
                </a:lnTo>
                <a:lnTo>
                  <a:pt x="71043" y="60439"/>
                </a:lnTo>
                <a:lnTo>
                  <a:pt x="78549" y="37350"/>
                </a:lnTo>
                <a:lnTo>
                  <a:pt x="71043" y="14274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13" name="bk object 113"/>
          <p:cNvSpPr/>
          <p:nvPr/>
        </p:nvSpPr>
        <p:spPr>
          <a:xfrm>
            <a:off x="4273555" y="2533259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49" y="39281"/>
                </a:moveTo>
                <a:lnTo>
                  <a:pt x="73279" y="19646"/>
                </a:lnTo>
                <a:lnTo>
                  <a:pt x="58902" y="5270"/>
                </a:lnTo>
                <a:lnTo>
                  <a:pt x="39268" y="0"/>
                </a:lnTo>
                <a:lnTo>
                  <a:pt x="19634" y="5270"/>
                </a:lnTo>
                <a:lnTo>
                  <a:pt x="5270" y="19646"/>
                </a:lnTo>
                <a:lnTo>
                  <a:pt x="0" y="39281"/>
                </a:lnTo>
                <a:lnTo>
                  <a:pt x="5270" y="58927"/>
                </a:lnTo>
                <a:lnTo>
                  <a:pt x="19634" y="73304"/>
                </a:lnTo>
                <a:lnTo>
                  <a:pt x="39268" y="78562"/>
                </a:lnTo>
                <a:lnTo>
                  <a:pt x="58902" y="73304"/>
                </a:lnTo>
                <a:lnTo>
                  <a:pt x="73279" y="58927"/>
                </a:lnTo>
                <a:lnTo>
                  <a:pt x="78549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14" name="bk object 114"/>
          <p:cNvSpPr/>
          <p:nvPr/>
        </p:nvSpPr>
        <p:spPr>
          <a:xfrm>
            <a:off x="4075483" y="1948845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27" y="0"/>
                </a:lnTo>
                <a:lnTo>
                  <a:pt x="7480" y="14274"/>
                </a:lnTo>
                <a:lnTo>
                  <a:pt x="0" y="37350"/>
                </a:lnTo>
                <a:lnTo>
                  <a:pt x="7480" y="60452"/>
                </a:lnTo>
                <a:lnTo>
                  <a:pt x="27127" y="74714"/>
                </a:lnTo>
                <a:lnTo>
                  <a:pt x="51396" y="74714"/>
                </a:lnTo>
                <a:lnTo>
                  <a:pt x="71031" y="60452"/>
                </a:lnTo>
                <a:lnTo>
                  <a:pt x="78536" y="37350"/>
                </a:lnTo>
                <a:lnTo>
                  <a:pt x="71031" y="14274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15" name="bk object 115"/>
          <p:cNvSpPr/>
          <p:nvPr/>
        </p:nvSpPr>
        <p:spPr>
          <a:xfrm>
            <a:off x="4075483" y="1946603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36" y="39268"/>
                </a:moveTo>
                <a:lnTo>
                  <a:pt x="73278" y="19634"/>
                </a:lnTo>
                <a:lnTo>
                  <a:pt x="58889" y="5257"/>
                </a:lnTo>
                <a:lnTo>
                  <a:pt x="39268" y="0"/>
                </a:lnTo>
                <a:lnTo>
                  <a:pt x="19621" y="5257"/>
                </a:lnTo>
                <a:lnTo>
                  <a:pt x="5257" y="19634"/>
                </a:lnTo>
                <a:lnTo>
                  <a:pt x="0" y="39268"/>
                </a:lnTo>
                <a:lnTo>
                  <a:pt x="5257" y="58915"/>
                </a:lnTo>
                <a:lnTo>
                  <a:pt x="19621" y="73291"/>
                </a:lnTo>
                <a:lnTo>
                  <a:pt x="39268" y="78562"/>
                </a:lnTo>
                <a:lnTo>
                  <a:pt x="58889" y="73291"/>
                </a:lnTo>
                <a:lnTo>
                  <a:pt x="73278" y="58915"/>
                </a:lnTo>
                <a:lnTo>
                  <a:pt x="78536" y="39268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16" name="bk object 116"/>
          <p:cNvSpPr/>
          <p:nvPr/>
        </p:nvSpPr>
        <p:spPr>
          <a:xfrm>
            <a:off x="3976434" y="2455520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27" y="0"/>
                </a:lnTo>
                <a:lnTo>
                  <a:pt x="7492" y="14262"/>
                </a:lnTo>
                <a:lnTo>
                  <a:pt x="0" y="37350"/>
                </a:lnTo>
                <a:lnTo>
                  <a:pt x="7492" y="60439"/>
                </a:lnTo>
                <a:lnTo>
                  <a:pt x="27127" y="74701"/>
                </a:lnTo>
                <a:lnTo>
                  <a:pt x="51396" y="74701"/>
                </a:lnTo>
                <a:lnTo>
                  <a:pt x="71031" y="60439"/>
                </a:lnTo>
                <a:lnTo>
                  <a:pt x="78536" y="37350"/>
                </a:lnTo>
                <a:lnTo>
                  <a:pt x="71031" y="14262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17" name="bk object 117"/>
          <p:cNvSpPr/>
          <p:nvPr/>
        </p:nvSpPr>
        <p:spPr>
          <a:xfrm>
            <a:off x="3976434" y="2453263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36" y="39281"/>
                </a:moveTo>
                <a:lnTo>
                  <a:pt x="73278" y="19634"/>
                </a:lnTo>
                <a:lnTo>
                  <a:pt x="58902" y="5270"/>
                </a:lnTo>
                <a:lnTo>
                  <a:pt x="39268" y="0"/>
                </a:lnTo>
                <a:lnTo>
                  <a:pt x="19621" y="5270"/>
                </a:lnTo>
                <a:lnTo>
                  <a:pt x="5257" y="19634"/>
                </a:lnTo>
                <a:lnTo>
                  <a:pt x="0" y="39281"/>
                </a:lnTo>
                <a:lnTo>
                  <a:pt x="5257" y="58927"/>
                </a:lnTo>
                <a:lnTo>
                  <a:pt x="19621" y="73291"/>
                </a:lnTo>
                <a:lnTo>
                  <a:pt x="39268" y="78562"/>
                </a:lnTo>
                <a:lnTo>
                  <a:pt x="58902" y="73291"/>
                </a:lnTo>
                <a:lnTo>
                  <a:pt x="73278" y="58927"/>
                </a:lnTo>
                <a:lnTo>
                  <a:pt x="78536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18" name="bk object 118"/>
          <p:cNvSpPr/>
          <p:nvPr/>
        </p:nvSpPr>
        <p:spPr>
          <a:xfrm>
            <a:off x="3863234" y="1975534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27" y="0"/>
                </a:lnTo>
                <a:lnTo>
                  <a:pt x="7480" y="14262"/>
                </a:lnTo>
                <a:lnTo>
                  <a:pt x="0" y="37338"/>
                </a:lnTo>
                <a:lnTo>
                  <a:pt x="7480" y="60426"/>
                </a:lnTo>
                <a:lnTo>
                  <a:pt x="27127" y="74688"/>
                </a:lnTo>
                <a:lnTo>
                  <a:pt x="51396" y="74688"/>
                </a:lnTo>
                <a:lnTo>
                  <a:pt x="71031" y="60426"/>
                </a:lnTo>
                <a:lnTo>
                  <a:pt x="78536" y="37338"/>
                </a:lnTo>
                <a:lnTo>
                  <a:pt x="71031" y="14262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19" name="bk object 119"/>
          <p:cNvSpPr/>
          <p:nvPr/>
        </p:nvSpPr>
        <p:spPr>
          <a:xfrm>
            <a:off x="3863234" y="1973278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36" y="39268"/>
                </a:moveTo>
                <a:lnTo>
                  <a:pt x="73278" y="19634"/>
                </a:lnTo>
                <a:lnTo>
                  <a:pt x="58902" y="5257"/>
                </a:lnTo>
                <a:lnTo>
                  <a:pt x="39268" y="0"/>
                </a:lnTo>
                <a:lnTo>
                  <a:pt x="19621" y="5257"/>
                </a:lnTo>
                <a:lnTo>
                  <a:pt x="5270" y="19634"/>
                </a:lnTo>
                <a:lnTo>
                  <a:pt x="0" y="39268"/>
                </a:lnTo>
                <a:lnTo>
                  <a:pt x="5270" y="58915"/>
                </a:lnTo>
                <a:lnTo>
                  <a:pt x="19621" y="73291"/>
                </a:lnTo>
                <a:lnTo>
                  <a:pt x="39268" y="78549"/>
                </a:lnTo>
                <a:lnTo>
                  <a:pt x="58902" y="73291"/>
                </a:lnTo>
                <a:lnTo>
                  <a:pt x="73278" y="58915"/>
                </a:lnTo>
                <a:lnTo>
                  <a:pt x="78536" y="39268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20" name="bk object 120"/>
          <p:cNvSpPr/>
          <p:nvPr/>
        </p:nvSpPr>
        <p:spPr>
          <a:xfrm>
            <a:off x="3647092" y="643418"/>
            <a:ext cx="804528" cy="117269"/>
          </a:xfrm>
          <a:custGeom>
            <a:avLst/>
            <a:gdLst/>
            <a:ahLst/>
            <a:cxnLst/>
            <a:rect l="l" t="t" r="r" b="b"/>
            <a:pathLst>
              <a:path w="432435" h="100329">
                <a:moveTo>
                  <a:pt x="20532" y="0"/>
                </a:moveTo>
                <a:lnTo>
                  <a:pt x="0" y="0"/>
                </a:lnTo>
                <a:lnTo>
                  <a:pt x="0" y="98286"/>
                </a:lnTo>
                <a:lnTo>
                  <a:pt x="20532" y="98286"/>
                </a:lnTo>
                <a:lnTo>
                  <a:pt x="20532" y="0"/>
                </a:lnTo>
                <a:close/>
              </a:path>
              <a:path w="432435" h="100329">
                <a:moveTo>
                  <a:pt x="56396" y="25464"/>
                </a:moveTo>
                <a:lnTo>
                  <a:pt x="38045" y="25464"/>
                </a:lnTo>
                <a:lnTo>
                  <a:pt x="38045" y="98286"/>
                </a:lnTo>
                <a:lnTo>
                  <a:pt x="57222" y="98286"/>
                </a:lnTo>
                <a:lnTo>
                  <a:pt x="57222" y="54166"/>
                </a:lnTo>
                <a:lnTo>
                  <a:pt x="58771" y="49721"/>
                </a:lnTo>
                <a:lnTo>
                  <a:pt x="64969" y="44336"/>
                </a:lnTo>
                <a:lnTo>
                  <a:pt x="69541" y="42978"/>
                </a:lnTo>
                <a:lnTo>
                  <a:pt x="80361" y="42978"/>
                </a:lnTo>
                <a:lnTo>
                  <a:pt x="80361" y="38050"/>
                </a:lnTo>
                <a:lnTo>
                  <a:pt x="56396" y="38050"/>
                </a:lnTo>
                <a:lnTo>
                  <a:pt x="56396" y="25464"/>
                </a:lnTo>
                <a:close/>
              </a:path>
              <a:path w="432435" h="100329">
                <a:moveTo>
                  <a:pt x="80361" y="42978"/>
                </a:moveTo>
                <a:lnTo>
                  <a:pt x="75548" y="42978"/>
                </a:lnTo>
                <a:lnTo>
                  <a:pt x="77948" y="43054"/>
                </a:lnTo>
                <a:lnTo>
                  <a:pt x="80361" y="43270"/>
                </a:lnTo>
                <a:lnTo>
                  <a:pt x="80361" y="42978"/>
                </a:lnTo>
                <a:close/>
              </a:path>
              <a:path w="432435" h="100329">
                <a:moveTo>
                  <a:pt x="76373" y="23547"/>
                </a:moveTo>
                <a:lnTo>
                  <a:pt x="73643" y="23547"/>
                </a:lnTo>
                <a:lnTo>
                  <a:pt x="71319" y="23889"/>
                </a:lnTo>
                <a:lnTo>
                  <a:pt x="56676" y="38050"/>
                </a:lnTo>
                <a:lnTo>
                  <a:pt x="80361" y="38050"/>
                </a:lnTo>
                <a:lnTo>
                  <a:pt x="80361" y="23813"/>
                </a:lnTo>
                <a:lnTo>
                  <a:pt x="78367" y="23750"/>
                </a:lnTo>
                <a:lnTo>
                  <a:pt x="76373" y="23547"/>
                </a:lnTo>
                <a:close/>
              </a:path>
              <a:path w="432435" h="100329">
                <a:moveTo>
                  <a:pt x="127161" y="23547"/>
                </a:moveTo>
                <a:lnTo>
                  <a:pt x="114486" y="23547"/>
                </a:lnTo>
                <a:lnTo>
                  <a:pt x="109393" y="24499"/>
                </a:lnTo>
                <a:lnTo>
                  <a:pt x="85768" y="55525"/>
                </a:lnTo>
                <a:lnTo>
                  <a:pt x="85683" y="67349"/>
                </a:lnTo>
                <a:lnTo>
                  <a:pt x="86394" y="72607"/>
                </a:lnTo>
                <a:lnTo>
                  <a:pt x="115121" y="100204"/>
                </a:lnTo>
                <a:lnTo>
                  <a:pt x="129625" y="100204"/>
                </a:lnTo>
                <a:lnTo>
                  <a:pt x="136546" y="98337"/>
                </a:lnTo>
                <a:lnTo>
                  <a:pt x="147227" y="90857"/>
                </a:lnTo>
                <a:lnTo>
                  <a:pt x="151253" y="84964"/>
                </a:lnTo>
                <a:lnTo>
                  <a:pt x="118626" y="84862"/>
                </a:lnTo>
                <a:lnTo>
                  <a:pt x="116175" y="84443"/>
                </a:lnTo>
                <a:lnTo>
                  <a:pt x="104847" y="67082"/>
                </a:lnTo>
                <a:lnTo>
                  <a:pt x="154821" y="67082"/>
                </a:lnTo>
                <a:lnTo>
                  <a:pt x="154821" y="61139"/>
                </a:lnTo>
                <a:lnTo>
                  <a:pt x="154288" y="55525"/>
                </a:lnTo>
                <a:lnTo>
                  <a:pt x="154110" y="54623"/>
                </a:lnTo>
                <a:lnTo>
                  <a:pt x="105406" y="54623"/>
                </a:lnTo>
                <a:lnTo>
                  <a:pt x="105761" y="52439"/>
                </a:lnTo>
                <a:lnTo>
                  <a:pt x="117483" y="39282"/>
                </a:lnTo>
                <a:lnTo>
                  <a:pt x="149700" y="39282"/>
                </a:lnTo>
                <a:lnTo>
                  <a:pt x="145157" y="32373"/>
                </a:lnTo>
                <a:lnTo>
                  <a:pt x="141664" y="29249"/>
                </a:lnTo>
                <a:lnTo>
                  <a:pt x="132812" y="24690"/>
                </a:lnTo>
                <a:lnTo>
                  <a:pt x="127161" y="23547"/>
                </a:lnTo>
                <a:close/>
              </a:path>
              <a:path w="432435" h="100329">
                <a:moveTo>
                  <a:pt x="153996" y="76925"/>
                </a:moveTo>
                <a:lnTo>
                  <a:pt x="134285" y="76925"/>
                </a:lnTo>
                <a:lnTo>
                  <a:pt x="133269" y="79769"/>
                </a:lnTo>
                <a:lnTo>
                  <a:pt x="131644" y="81789"/>
                </a:lnTo>
                <a:lnTo>
                  <a:pt x="127072" y="84253"/>
                </a:lnTo>
                <a:lnTo>
                  <a:pt x="124481" y="84862"/>
                </a:lnTo>
                <a:lnTo>
                  <a:pt x="151287" y="84862"/>
                </a:lnTo>
                <a:lnTo>
                  <a:pt x="153996" y="76925"/>
                </a:lnTo>
                <a:close/>
              </a:path>
              <a:path w="432435" h="100329">
                <a:moveTo>
                  <a:pt x="149700" y="39282"/>
                </a:moveTo>
                <a:lnTo>
                  <a:pt x="124875" y="39282"/>
                </a:lnTo>
                <a:lnTo>
                  <a:pt x="128443" y="40730"/>
                </a:lnTo>
                <a:lnTo>
                  <a:pt x="133003" y="46470"/>
                </a:lnTo>
                <a:lnTo>
                  <a:pt x="134476" y="50140"/>
                </a:lnTo>
                <a:lnTo>
                  <a:pt x="135098" y="54623"/>
                </a:lnTo>
                <a:lnTo>
                  <a:pt x="154110" y="54623"/>
                </a:lnTo>
                <a:lnTo>
                  <a:pt x="152192" y="44933"/>
                </a:lnTo>
                <a:lnTo>
                  <a:pt x="150376" y="40311"/>
                </a:lnTo>
                <a:lnTo>
                  <a:pt x="149700" y="39282"/>
                </a:lnTo>
                <a:close/>
              </a:path>
              <a:path w="432435" h="100329">
                <a:moveTo>
                  <a:pt x="187270" y="0"/>
                </a:moveTo>
                <a:lnTo>
                  <a:pt x="168102" y="0"/>
                </a:lnTo>
                <a:lnTo>
                  <a:pt x="168102" y="98286"/>
                </a:lnTo>
                <a:lnTo>
                  <a:pt x="187270" y="98286"/>
                </a:lnTo>
                <a:lnTo>
                  <a:pt x="187270" y="0"/>
                </a:lnTo>
                <a:close/>
              </a:path>
              <a:path w="432435" h="100329">
                <a:moveTo>
                  <a:pt x="264189" y="38875"/>
                </a:moveTo>
                <a:lnTo>
                  <a:pt x="235301" y="38875"/>
                </a:lnTo>
                <a:lnTo>
                  <a:pt x="236698" y="39002"/>
                </a:lnTo>
                <a:lnTo>
                  <a:pt x="239543" y="39447"/>
                </a:lnTo>
                <a:lnTo>
                  <a:pt x="245855" y="49188"/>
                </a:lnTo>
                <a:lnTo>
                  <a:pt x="245195" y="50648"/>
                </a:lnTo>
                <a:lnTo>
                  <a:pt x="243874" y="51487"/>
                </a:lnTo>
                <a:lnTo>
                  <a:pt x="242540" y="52287"/>
                </a:lnTo>
                <a:lnTo>
                  <a:pt x="240965" y="52845"/>
                </a:lnTo>
                <a:lnTo>
                  <a:pt x="239137" y="53112"/>
                </a:lnTo>
                <a:lnTo>
                  <a:pt x="234768" y="53849"/>
                </a:lnTo>
                <a:lnTo>
                  <a:pt x="230297" y="54484"/>
                </a:lnTo>
                <a:lnTo>
                  <a:pt x="221166" y="55576"/>
                </a:lnTo>
                <a:lnTo>
                  <a:pt x="217039" y="56655"/>
                </a:lnTo>
                <a:lnTo>
                  <a:pt x="209647" y="59843"/>
                </a:lnTo>
                <a:lnTo>
                  <a:pt x="206612" y="62218"/>
                </a:lnTo>
                <a:lnTo>
                  <a:pt x="201862" y="68505"/>
                </a:lnTo>
                <a:lnTo>
                  <a:pt x="200681" y="73013"/>
                </a:lnTo>
                <a:lnTo>
                  <a:pt x="200681" y="85789"/>
                </a:lnTo>
                <a:lnTo>
                  <a:pt x="202802" y="91072"/>
                </a:lnTo>
                <a:lnTo>
                  <a:pt x="211286" y="98388"/>
                </a:lnTo>
                <a:lnTo>
                  <a:pt x="216747" y="100204"/>
                </a:lnTo>
                <a:lnTo>
                  <a:pt x="228431" y="100204"/>
                </a:lnTo>
                <a:lnTo>
                  <a:pt x="232660" y="99315"/>
                </a:lnTo>
                <a:lnTo>
                  <a:pt x="239594" y="95759"/>
                </a:lnTo>
                <a:lnTo>
                  <a:pt x="243023" y="93130"/>
                </a:lnTo>
                <a:lnTo>
                  <a:pt x="246401" y="89650"/>
                </a:lnTo>
                <a:lnTo>
                  <a:pt x="264884" y="89650"/>
                </a:lnTo>
                <a:lnTo>
                  <a:pt x="264714" y="88405"/>
                </a:lnTo>
                <a:lnTo>
                  <a:pt x="264650" y="86513"/>
                </a:lnTo>
                <a:lnTo>
                  <a:pt x="226322" y="86513"/>
                </a:lnTo>
                <a:lnTo>
                  <a:pt x="224062" y="85764"/>
                </a:lnTo>
                <a:lnTo>
                  <a:pt x="220684" y="82754"/>
                </a:lnTo>
                <a:lnTo>
                  <a:pt x="219845" y="80531"/>
                </a:lnTo>
                <a:lnTo>
                  <a:pt x="219845" y="74245"/>
                </a:lnTo>
                <a:lnTo>
                  <a:pt x="241499" y="65253"/>
                </a:lnTo>
                <a:lnTo>
                  <a:pt x="243937" y="64301"/>
                </a:lnTo>
                <a:lnTo>
                  <a:pt x="245855" y="62828"/>
                </a:lnTo>
                <a:lnTo>
                  <a:pt x="264600" y="62828"/>
                </a:lnTo>
                <a:lnTo>
                  <a:pt x="264553" y="40247"/>
                </a:lnTo>
                <a:lnTo>
                  <a:pt x="264189" y="38875"/>
                </a:lnTo>
                <a:close/>
              </a:path>
              <a:path w="432435" h="100329">
                <a:moveTo>
                  <a:pt x="264884" y="89650"/>
                </a:moveTo>
                <a:lnTo>
                  <a:pt x="246401" y="89650"/>
                </a:lnTo>
                <a:lnTo>
                  <a:pt x="246219" y="91072"/>
                </a:lnTo>
                <a:lnTo>
                  <a:pt x="246401" y="92584"/>
                </a:lnTo>
                <a:lnTo>
                  <a:pt x="247472" y="95416"/>
                </a:lnTo>
                <a:lnTo>
                  <a:pt x="247900" y="96914"/>
                </a:lnTo>
                <a:lnTo>
                  <a:pt x="248179" y="98286"/>
                </a:lnTo>
                <a:lnTo>
                  <a:pt x="268842" y="98286"/>
                </a:lnTo>
                <a:lnTo>
                  <a:pt x="268842" y="95416"/>
                </a:lnTo>
                <a:lnTo>
                  <a:pt x="267750" y="95048"/>
                </a:lnTo>
                <a:lnTo>
                  <a:pt x="266912" y="94413"/>
                </a:lnTo>
                <a:lnTo>
                  <a:pt x="265718" y="92584"/>
                </a:lnTo>
                <a:lnTo>
                  <a:pt x="265311" y="91619"/>
                </a:lnTo>
                <a:lnTo>
                  <a:pt x="264884" y="89650"/>
                </a:lnTo>
                <a:close/>
              </a:path>
              <a:path w="432435" h="100329">
                <a:moveTo>
                  <a:pt x="264600" y="62828"/>
                </a:moveTo>
                <a:lnTo>
                  <a:pt x="245855" y="62828"/>
                </a:lnTo>
                <a:lnTo>
                  <a:pt x="245855" y="74334"/>
                </a:lnTo>
                <a:lnTo>
                  <a:pt x="245347" y="76315"/>
                </a:lnTo>
                <a:lnTo>
                  <a:pt x="231161" y="86513"/>
                </a:lnTo>
                <a:lnTo>
                  <a:pt x="264650" y="86513"/>
                </a:lnTo>
                <a:lnTo>
                  <a:pt x="264600" y="62828"/>
                </a:lnTo>
                <a:close/>
              </a:path>
              <a:path w="432435" h="100329">
                <a:moveTo>
                  <a:pt x="238235" y="23547"/>
                </a:moveTo>
                <a:lnTo>
                  <a:pt x="230018" y="23547"/>
                </a:lnTo>
                <a:lnTo>
                  <a:pt x="225827" y="23978"/>
                </a:lnTo>
                <a:lnTo>
                  <a:pt x="203005" y="49010"/>
                </a:lnTo>
                <a:lnTo>
                  <a:pt x="221496" y="49010"/>
                </a:lnTo>
                <a:lnTo>
                  <a:pt x="222119" y="45175"/>
                </a:lnTo>
                <a:lnTo>
                  <a:pt x="223401" y="42533"/>
                </a:lnTo>
                <a:lnTo>
                  <a:pt x="227224" y="39612"/>
                </a:lnTo>
                <a:lnTo>
                  <a:pt x="230107" y="38875"/>
                </a:lnTo>
                <a:lnTo>
                  <a:pt x="264189" y="38875"/>
                </a:lnTo>
                <a:lnTo>
                  <a:pt x="263677" y="36970"/>
                </a:lnTo>
                <a:lnTo>
                  <a:pt x="241715" y="23864"/>
                </a:lnTo>
                <a:lnTo>
                  <a:pt x="238235" y="23547"/>
                </a:lnTo>
                <a:close/>
              </a:path>
              <a:path w="432435" h="100329">
                <a:moveTo>
                  <a:pt x="300046" y="25464"/>
                </a:moveTo>
                <a:lnTo>
                  <a:pt x="281720" y="25464"/>
                </a:lnTo>
                <a:lnTo>
                  <a:pt x="281720" y="98286"/>
                </a:lnTo>
                <a:lnTo>
                  <a:pt x="300871" y="98286"/>
                </a:lnTo>
                <a:lnTo>
                  <a:pt x="300871" y="51702"/>
                </a:lnTo>
                <a:lnTo>
                  <a:pt x="302141" y="47677"/>
                </a:lnTo>
                <a:lnTo>
                  <a:pt x="307272" y="41288"/>
                </a:lnTo>
                <a:lnTo>
                  <a:pt x="311095" y="39701"/>
                </a:lnTo>
                <a:lnTo>
                  <a:pt x="346553" y="39701"/>
                </a:lnTo>
                <a:lnTo>
                  <a:pt x="345100" y="36145"/>
                </a:lnTo>
                <a:lnTo>
                  <a:pt x="300046" y="36145"/>
                </a:lnTo>
                <a:lnTo>
                  <a:pt x="300046" y="25464"/>
                </a:lnTo>
                <a:close/>
              </a:path>
              <a:path w="432435" h="100329">
                <a:moveTo>
                  <a:pt x="346553" y="39701"/>
                </a:moveTo>
                <a:lnTo>
                  <a:pt x="320950" y="39701"/>
                </a:lnTo>
                <a:lnTo>
                  <a:pt x="324163" y="40996"/>
                </a:lnTo>
                <a:lnTo>
                  <a:pt x="327541" y="46203"/>
                </a:lnTo>
                <a:lnTo>
                  <a:pt x="328392" y="49696"/>
                </a:lnTo>
                <a:lnTo>
                  <a:pt x="328392" y="98286"/>
                </a:lnTo>
                <a:lnTo>
                  <a:pt x="347557" y="98286"/>
                </a:lnTo>
                <a:lnTo>
                  <a:pt x="347557" y="44070"/>
                </a:lnTo>
                <a:lnTo>
                  <a:pt x="346947" y="40666"/>
                </a:lnTo>
                <a:lnTo>
                  <a:pt x="346553" y="39701"/>
                </a:lnTo>
                <a:close/>
              </a:path>
              <a:path w="432435" h="100329">
                <a:moveTo>
                  <a:pt x="325979" y="23547"/>
                </a:moveTo>
                <a:lnTo>
                  <a:pt x="317038" y="23547"/>
                </a:lnTo>
                <a:lnTo>
                  <a:pt x="312733" y="24588"/>
                </a:lnTo>
                <a:lnTo>
                  <a:pt x="306002" y="28792"/>
                </a:lnTo>
                <a:lnTo>
                  <a:pt x="302929" y="31941"/>
                </a:lnTo>
                <a:lnTo>
                  <a:pt x="300198" y="36145"/>
                </a:lnTo>
                <a:lnTo>
                  <a:pt x="345100" y="36145"/>
                </a:lnTo>
                <a:lnTo>
                  <a:pt x="325979" y="23547"/>
                </a:lnTo>
                <a:close/>
              </a:path>
              <a:path w="432435" h="100329">
                <a:moveTo>
                  <a:pt x="396388" y="23547"/>
                </a:moveTo>
                <a:lnTo>
                  <a:pt x="386342" y="23547"/>
                </a:lnTo>
                <a:lnTo>
                  <a:pt x="381783" y="24613"/>
                </a:lnTo>
                <a:lnTo>
                  <a:pt x="361107" y="56452"/>
                </a:lnTo>
                <a:lnTo>
                  <a:pt x="361107" y="66041"/>
                </a:lnTo>
                <a:lnTo>
                  <a:pt x="381478" y="99073"/>
                </a:lnTo>
                <a:lnTo>
                  <a:pt x="386165" y="100204"/>
                </a:lnTo>
                <a:lnTo>
                  <a:pt x="396299" y="100204"/>
                </a:lnTo>
                <a:lnTo>
                  <a:pt x="400376" y="99340"/>
                </a:lnTo>
                <a:lnTo>
                  <a:pt x="407412" y="95873"/>
                </a:lnTo>
                <a:lnTo>
                  <a:pt x="410383" y="93041"/>
                </a:lnTo>
                <a:lnTo>
                  <a:pt x="412860" y="89117"/>
                </a:lnTo>
                <a:lnTo>
                  <a:pt x="431885" y="89117"/>
                </a:lnTo>
                <a:lnTo>
                  <a:pt x="431885" y="84468"/>
                </a:lnTo>
                <a:lnTo>
                  <a:pt x="393823" y="84468"/>
                </a:lnTo>
                <a:lnTo>
                  <a:pt x="391295" y="83783"/>
                </a:lnTo>
                <a:lnTo>
                  <a:pt x="380818" y="59361"/>
                </a:lnTo>
                <a:lnTo>
                  <a:pt x="381042" y="57240"/>
                </a:lnTo>
                <a:lnTo>
                  <a:pt x="394153" y="40107"/>
                </a:lnTo>
                <a:lnTo>
                  <a:pt x="431885" y="40107"/>
                </a:lnTo>
                <a:lnTo>
                  <a:pt x="431885" y="34900"/>
                </a:lnTo>
                <a:lnTo>
                  <a:pt x="412441" y="34900"/>
                </a:lnTo>
                <a:lnTo>
                  <a:pt x="409799" y="31078"/>
                </a:lnTo>
                <a:lnTo>
                  <a:pt x="406853" y="28220"/>
                </a:lnTo>
                <a:lnTo>
                  <a:pt x="400376" y="24486"/>
                </a:lnTo>
                <a:lnTo>
                  <a:pt x="396388" y="23547"/>
                </a:lnTo>
                <a:close/>
              </a:path>
              <a:path w="432435" h="100329">
                <a:moveTo>
                  <a:pt x="431885" y="89117"/>
                </a:moveTo>
                <a:lnTo>
                  <a:pt x="413127" y="89117"/>
                </a:lnTo>
                <a:lnTo>
                  <a:pt x="413127" y="98286"/>
                </a:lnTo>
                <a:lnTo>
                  <a:pt x="431885" y="98286"/>
                </a:lnTo>
                <a:lnTo>
                  <a:pt x="431885" y="89117"/>
                </a:lnTo>
                <a:close/>
              </a:path>
              <a:path w="432435" h="100329">
                <a:moveTo>
                  <a:pt x="431885" y="40107"/>
                </a:moveTo>
                <a:lnTo>
                  <a:pt x="400439" y="40107"/>
                </a:lnTo>
                <a:lnTo>
                  <a:pt x="403094" y="40768"/>
                </a:lnTo>
                <a:lnTo>
                  <a:pt x="407297" y="43422"/>
                </a:lnTo>
                <a:lnTo>
                  <a:pt x="413480" y="59361"/>
                </a:lnTo>
                <a:lnTo>
                  <a:pt x="413459" y="66041"/>
                </a:lnTo>
                <a:lnTo>
                  <a:pt x="399931" y="84468"/>
                </a:lnTo>
                <a:lnTo>
                  <a:pt x="431885" y="84468"/>
                </a:lnTo>
                <a:lnTo>
                  <a:pt x="431885" y="40107"/>
                </a:lnTo>
                <a:close/>
              </a:path>
              <a:path w="432435" h="100329">
                <a:moveTo>
                  <a:pt x="431885" y="1"/>
                </a:moveTo>
                <a:lnTo>
                  <a:pt x="412581" y="1"/>
                </a:lnTo>
                <a:lnTo>
                  <a:pt x="412581" y="34900"/>
                </a:lnTo>
                <a:lnTo>
                  <a:pt x="431885" y="34900"/>
                </a:lnTo>
                <a:lnTo>
                  <a:pt x="431885" y="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21" name="bk object 121"/>
          <p:cNvSpPr/>
          <p:nvPr/>
        </p:nvSpPr>
        <p:spPr>
          <a:xfrm>
            <a:off x="6457625" y="643419"/>
            <a:ext cx="2206138" cy="25488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22" name="bk object 122"/>
          <p:cNvSpPr/>
          <p:nvPr/>
        </p:nvSpPr>
        <p:spPr>
          <a:xfrm>
            <a:off x="8407364" y="908047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4">
                <a:moveTo>
                  <a:pt x="0" y="0"/>
                </a:moveTo>
                <a:lnTo>
                  <a:pt x="0" y="355917"/>
                </a:lnTo>
              </a:path>
            </a:pathLst>
          </a:custGeom>
          <a:ln w="7607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23" name="bk object 123"/>
          <p:cNvSpPr/>
          <p:nvPr/>
        </p:nvSpPr>
        <p:spPr>
          <a:xfrm>
            <a:off x="8407364" y="1332931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4">
                <a:moveTo>
                  <a:pt x="0" y="0"/>
                </a:moveTo>
                <a:lnTo>
                  <a:pt x="0" y="355917"/>
                </a:lnTo>
              </a:path>
            </a:pathLst>
          </a:custGeom>
          <a:ln w="7607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24" name="bk object 124"/>
          <p:cNvSpPr/>
          <p:nvPr/>
        </p:nvSpPr>
        <p:spPr>
          <a:xfrm>
            <a:off x="8407364" y="1757845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5">
                <a:moveTo>
                  <a:pt x="0" y="0"/>
                </a:moveTo>
                <a:lnTo>
                  <a:pt x="0" y="355917"/>
                </a:lnTo>
              </a:path>
            </a:pathLst>
          </a:custGeom>
          <a:ln w="7607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25" name="bk object 125"/>
          <p:cNvSpPr/>
          <p:nvPr/>
        </p:nvSpPr>
        <p:spPr>
          <a:xfrm>
            <a:off x="8407364" y="2182714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5">
                <a:moveTo>
                  <a:pt x="0" y="0"/>
                </a:moveTo>
                <a:lnTo>
                  <a:pt x="0" y="355917"/>
                </a:lnTo>
              </a:path>
            </a:pathLst>
          </a:custGeom>
          <a:ln w="7607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26" name="bk object 126"/>
          <p:cNvSpPr/>
          <p:nvPr/>
        </p:nvSpPr>
        <p:spPr>
          <a:xfrm>
            <a:off x="8407364" y="2607628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5">
                <a:moveTo>
                  <a:pt x="0" y="0"/>
                </a:moveTo>
                <a:lnTo>
                  <a:pt x="0" y="355917"/>
                </a:lnTo>
              </a:path>
            </a:pathLst>
          </a:custGeom>
          <a:ln w="7607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27" name="bk object 127"/>
          <p:cNvSpPr/>
          <p:nvPr/>
        </p:nvSpPr>
        <p:spPr>
          <a:xfrm>
            <a:off x="9238618" y="908047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4">
                <a:moveTo>
                  <a:pt x="0" y="0"/>
                </a:moveTo>
                <a:lnTo>
                  <a:pt x="0" y="355917"/>
                </a:lnTo>
              </a:path>
            </a:pathLst>
          </a:custGeom>
          <a:ln w="7606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28" name="bk object 128"/>
          <p:cNvSpPr/>
          <p:nvPr/>
        </p:nvSpPr>
        <p:spPr>
          <a:xfrm>
            <a:off x="9238618" y="1332931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4">
                <a:moveTo>
                  <a:pt x="0" y="0"/>
                </a:moveTo>
                <a:lnTo>
                  <a:pt x="0" y="355917"/>
                </a:lnTo>
              </a:path>
            </a:pathLst>
          </a:custGeom>
          <a:ln w="7606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29" name="bk object 129"/>
          <p:cNvSpPr/>
          <p:nvPr/>
        </p:nvSpPr>
        <p:spPr>
          <a:xfrm>
            <a:off x="9238618" y="1757845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5">
                <a:moveTo>
                  <a:pt x="0" y="0"/>
                </a:moveTo>
                <a:lnTo>
                  <a:pt x="0" y="355917"/>
                </a:lnTo>
              </a:path>
            </a:pathLst>
          </a:custGeom>
          <a:ln w="7606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30" name="bk object 130"/>
          <p:cNvSpPr/>
          <p:nvPr/>
        </p:nvSpPr>
        <p:spPr>
          <a:xfrm>
            <a:off x="9238618" y="2182714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5">
                <a:moveTo>
                  <a:pt x="0" y="0"/>
                </a:moveTo>
                <a:lnTo>
                  <a:pt x="0" y="355917"/>
                </a:lnTo>
              </a:path>
            </a:pathLst>
          </a:custGeom>
          <a:ln w="7606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31" name="bk object 131"/>
          <p:cNvSpPr/>
          <p:nvPr/>
        </p:nvSpPr>
        <p:spPr>
          <a:xfrm>
            <a:off x="9238618" y="2607628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5">
                <a:moveTo>
                  <a:pt x="0" y="0"/>
                </a:moveTo>
                <a:lnTo>
                  <a:pt x="0" y="355917"/>
                </a:lnTo>
              </a:path>
            </a:pathLst>
          </a:custGeom>
          <a:ln w="7606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32" name="bk object 132"/>
          <p:cNvSpPr/>
          <p:nvPr/>
        </p:nvSpPr>
        <p:spPr>
          <a:xfrm>
            <a:off x="10069847" y="908047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4">
                <a:moveTo>
                  <a:pt x="0" y="0"/>
                </a:moveTo>
                <a:lnTo>
                  <a:pt x="0" y="355917"/>
                </a:lnTo>
              </a:path>
            </a:pathLst>
          </a:custGeom>
          <a:ln w="7607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33" name="bk object 133"/>
          <p:cNvSpPr/>
          <p:nvPr/>
        </p:nvSpPr>
        <p:spPr>
          <a:xfrm>
            <a:off x="10069847" y="1332931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4">
                <a:moveTo>
                  <a:pt x="0" y="0"/>
                </a:moveTo>
                <a:lnTo>
                  <a:pt x="0" y="355917"/>
                </a:lnTo>
              </a:path>
            </a:pathLst>
          </a:custGeom>
          <a:ln w="7607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34" name="bk object 134"/>
          <p:cNvSpPr/>
          <p:nvPr/>
        </p:nvSpPr>
        <p:spPr>
          <a:xfrm>
            <a:off x="10069847" y="1757845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5">
                <a:moveTo>
                  <a:pt x="0" y="0"/>
                </a:moveTo>
                <a:lnTo>
                  <a:pt x="0" y="355917"/>
                </a:lnTo>
              </a:path>
            </a:pathLst>
          </a:custGeom>
          <a:ln w="7607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35" name="bk object 135"/>
          <p:cNvSpPr/>
          <p:nvPr/>
        </p:nvSpPr>
        <p:spPr>
          <a:xfrm>
            <a:off x="10069847" y="2182714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5">
                <a:moveTo>
                  <a:pt x="0" y="0"/>
                </a:moveTo>
                <a:lnTo>
                  <a:pt x="0" y="355917"/>
                </a:lnTo>
              </a:path>
            </a:pathLst>
          </a:custGeom>
          <a:ln w="7607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36" name="bk object 136"/>
          <p:cNvSpPr/>
          <p:nvPr/>
        </p:nvSpPr>
        <p:spPr>
          <a:xfrm>
            <a:off x="10069847" y="2607628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5">
                <a:moveTo>
                  <a:pt x="0" y="0"/>
                </a:moveTo>
                <a:lnTo>
                  <a:pt x="0" y="355917"/>
                </a:lnTo>
              </a:path>
            </a:pathLst>
          </a:custGeom>
          <a:ln w="7607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37" name="bk object 137"/>
          <p:cNvSpPr/>
          <p:nvPr/>
        </p:nvSpPr>
        <p:spPr>
          <a:xfrm>
            <a:off x="8400286" y="3023622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06"/>
                </a:moveTo>
                <a:lnTo>
                  <a:pt x="7607" y="7606"/>
                </a:lnTo>
                <a:lnTo>
                  <a:pt x="7607" y="0"/>
                </a:lnTo>
                <a:lnTo>
                  <a:pt x="0" y="0"/>
                </a:lnTo>
                <a:lnTo>
                  <a:pt x="0" y="7606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38" name="bk object 138"/>
          <p:cNvSpPr/>
          <p:nvPr/>
        </p:nvSpPr>
        <p:spPr>
          <a:xfrm>
            <a:off x="9231540" y="3023622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06"/>
                </a:moveTo>
                <a:lnTo>
                  <a:pt x="7606" y="7606"/>
                </a:lnTo>
                <a:lnTo>
                  <a:pt x="7606" y="0"/>
                </a:lnTo>
                <a:lnTo>
                  <a:pt x="0" y="0"/>
                </a:lnTo>
                <a:lnTo>
                  <a:pt x="0" y="7606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39" name="bk object 139"/>
          <p:cNvSpPr/>
          <p:nvPr/>
        </p:nvSpPr>
        <p:spPr>
          <a:xfrm>
            <a:off x="10062770" y="3023636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607" y="0"/>
                </a:moveTo>
                <a:lnTo>
                  <a:pt x="3809" y="0"/>
                </a:lnTo>
                <a:lnTo>
                  <a:pt x="3809" y="3797"/>
                </a:lnTo>
                <a:lnTo>
                  <a:pt x="0" y="3797"/>
                </a:lnTo>
                <a:lnTo>
                  <a:pt x="0" y="7594"/>
                </a:lnTo>
                <a:lnTo>
                  <a:pt x="7607" y="7594"/>
                </a:lnTo>
                <a:lnTo>
                  <a:pt x="7607" y="0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40" name="bk object 140"/>
          <p:cNvSpPr/>
          <p:nvPr/>
        </p:nvSpPr>
        <p:spPr>
          <a:xfrm>
            <a:off x="10062770" y="3023621"/>
            <a:ext cx="7088" cy="4453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3809"/>
                </a:moveTo>
                <a:lnTo>
                  <a:pt x="3809" y="3809"/>
                </a:lnTo>
                <a:lnTo>
                  <a:pt x="3809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41" name="bk object 141"/>
          <p:cNvSpPr/>
          <p:nvPr/>
        </p:nvSpPr>
        <p:spPr>
          <a:xfrm>
            <a:off x="8400286" y="2598722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07"/>
                </a:moveTo>
                <a:lnTo>
                  <a:pt x="7607" y="7607"/>
                </a:lnTo>
                <a:lnTo>
                  <a:pt x="7607" y="0"/>
                </a:lnTo>
                <a:lnTo>
                  <a:pt x="0" y="0"/>
                </a:lnTo>
                <a:lnTo>
                  <a:pt x="0" y="7607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42" name="bk object 142"/>
          <p:cNvSpPr/>
          <p:nvPr/>
        </p:nvSpPr>
        <p:spPr>
          <a:xfrm>
            <a:off x="9231540" y="2598722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07"/>
                </a:moveTo>
                <a:lnTo>
                  <a:pt x="7606" y="7607"/>
                </a:lnTo>
                <a:lnTo>
                  <a:pt x="7606" y="0"/>
                </a:lnTo>
                <a:lnTo>
                  <a:pt x="0" y="0"/>
                </a:lnTo>
                <a:lnTo>
                  <a:pt x="0" y="7607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43" name="bk object 143"/>
          <p:cNvSpPr/>
          <p:nvPr/>
        </p:nvSpPr>
        <p:spPr>
          <a:xfrm>
            <a:off x="10062770" y="2598722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07"/>
                </a:moveTo>
                <a:lnTo>
                  <a:pt x="7607" y="7607"/>
                </a:lnTo>
                <a:lnTo>
                  <a:pt x="7607" y="0"/>
                </a:lnTo>
                <a:lnTo>
                  <a:pt x="0" y="0"/>
                </a:lnTo>
                <a:lnTo>
                  <a:pt x="0" y="7607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44" name="bk object 144"/>
          <p:cNvSpPr/>
          <p:nvPr/>
        </p:nvSpPr>
        <p:spPr>
          <a:xfrm>
            <a:off x="8400286" y="2173837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07"/>
                </a:moveTo>
                <a:lnTo>
                  <a:pt x="7607" y="7607"/>
                </a:lnTo>
                <a:lnTo>
                  <a:pt x="7607" y="0"/>
                </a:lnTo>
                <a:lnTo>
                  <a:pt x="0" y="0"/>
                </a:lnTo>
                <a:lnTo>
                  <a:pt x="0" y="7607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45" name="bk object 145"/>
          <p:cNvSpPr/>
          <p:nvPr/>
        </p:nvSpPr>
        <p:spPr>
          <a:xfrm>
            <a:off x="9231540" y="2173837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07"/>
                </a:moveTo>
                <a:lnTo>
                  <a:pt x="7606" y="7607"/>
                </a:lnTo>
                <a:lnTo>
                  <a:pt x="7606" y="0"/>
                </a:lnTo>
                <a:lnTo>
                  <a:pt x="0" y="0"/>
                </a:lnTo>
                <a:lnTo>
                  <a:pt x="0" y="7607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46" name="bk object 146"/>
          <p:cNvSpPr/>
          <p:nvPr/>
        </p:nvSpPr>
        <p:spPr>
          <a:xfrm>
            <a:off x="10062770" y="2173837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07"/>
                </a:moveTo>
                <a:lnTo>
                  <a:pt x="7607" y="7607"/>
                </a:lnTo>
                <a:lnTo>
                  <a:pt x="7607" y="0"/>
                </a:lnTo>
                <a:lnTo>
                  <a:pt x="0" y="0"/>
                </a:lnTo>
                <a:lnTo>
                  <a:pt x="0" y="7607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47" name="bk object 147"/>
          <p:cNvSpPr/>
          <p:nvPr/>
        </p:nvSpPr>
        <p:spPr>
          <a:xfrm>
            <a:off x="8400286" y="1748953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08"/>
                </a:moveTo>
                <a:lnTo>
                  <a:pt x="7607" y="7608"/>
                </a:lnTo>
                <a:lnTo>
                  <a:pt x="7607" y="0"/>
                </a:lnTo>
                <a:lnTo>
                  <a:pt x="0" y="0"/>
                </a:lnTo>
                <a:lnTo>
                  <a:pt x="0" y="7608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48" name="bk object 148"/>
          <p:cNvSpPr/>
          <p:nvPr/>
        </p:nvSpPr>
        <p:spPr>
          <a:xfrm>
            <a:off x="9231540" y="1748953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08"/>
                </a:moveTo>
                <a:lnTo>
                  <a:pt x="7606" y="7608"/>
                </a:lnTo>
                <a:lnTo>
                  <a:pt x="7606" y="0"/>
                </a:lnTo>
                <a:lnTo>
                  <a:pt x="0" y="0"/>
                </a:lnTo>
                <a:lnTo>
                  <a:pt x="0" y="7608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49" name="bk object 149"/>
          <p:cNvSpPr/>
          <p:nvPr/>
        </p:nvSpPr>
        <p:spPr>
          <a:xfrm>
            <a:off x="10062770" y="1748953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08"/>
                </a:moveTo>
                <a:lnTo>
                  <a:pt x="7607" y="7608"/>
                </a:lnTo>
                <a:lnTo>
                  <a:pt x="7607" y="0"/>
                </a:lnTo>
                <a:lnTo>
                  <a:pt x="0" y="0"/>
                </a:lnTo>
                <a:lnTo>
                  <a:pt x="0" y="7608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50" name="bk object 150"/>
          <p:cNvSpPr/>
          <p:nvPr/>
        </p:nvSpPr>
        <p:spPr>
          <a:xfrm>
            <a:off x="8400286" y="1324045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02"/>
                </a:moveTo>
                <a:lnTo>
                  <a:pt x="7607" y="7602"/>
                </a:lnTo>
                <a:lnTo>
                  <a:pt x="7607" y="0"/>
                </a:lnTo>
                <a:lnTo>
                  <a:pt x="0" y="0"/>
                </a:lnTo>
                <a:lnTo>
                  <a:pt x="0" y="7602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51" name="bk object 151"/>
          <p:cNvSpPr/>
          <p:nvPr/>
        </p:nvSpPr>
        <p:spPr>
          <a:xfrm>
            <a:off x="9231540" y="1324045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02"/>
                </a:moveTo>
                <a:lnTo>
                  <a:pt x="7606" y="7602"/>
                </a:lnTo>
                <a:lnTo>
                  <a:pt x="7606" y="0"/>
                </a:lnTo>
                <a:lnTo>
                  <a:pt x="0" y="0"/>
                </a:lnTo>
                <a:lnTo>
                  <a:pt x="0" y="7602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52" name="bk object 152"/>
          <p:cNvSpPr/>
          <p:nvPr/>
        </p:nvSpPr>
        <p:spPr>
          <a:xfrm>
            <a:off x="10062770" y="1324045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02"/>
                </a:moveTo>
                <a:lnTo>
                  <a:pt x="7607" y="7602"/>
                </a:lnTo>
                <a:lnTo>
                  <a:pt x="7607" y="0"/>
                </a:lnTo>
                <a:lnTo>
                  <a:pt x="0" y="0"/>
                </a:lnTo>
                <a:lnTo>
                  <a:pt x="0" y="7602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53" name="bk object 153"/>
          <p:cNvSpPr/>
          <p:nvPr/>
        </p:nvSpPr>
        <p:spPr>
          <a:xfrm>
            <a:off x="8400286" y="899146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15"/>
                </a:moveTo>
                <a:lnTo>
                  <a:pt x="7607" y="7615"/>
                </a:lnTo>
                <a:lnTo>
                  <a:pt x="7607" y="0"/>
                </a:lnTo>
                <a:lnTo>
                  <a:pt x="0" y="0"/>
                </a:lnTo>
                <a:lnTo>
                  <a:pt x="0" y="7615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54" name="bk object 154"/>
          <p:cNvSpPr/>
          <p:nvPr/>
        </p:nvSpPr>
        <p:spPr>
          <a:xfrm>
            <a:off x="9231540" y="899146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15"/>
                </a:moveTo>
                <a:lnTo>
                  <a:pt x="7606" y="7615"/>
                </a:lnTo>
                <a:lnTo>
                  <a:pt x="7606" y="0"/>
                </a:lnTo>
                <a:lnTo>
                  <a:pt x="0" y="0"/>
                </a:lnTo>
                <a:lnTo>
                  <a:pt x="0" y="7615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55" name="bk object 155"/>
          <p:cNvSpPr/>
          <p:nvPr/>
        </p:nvSpPr>
        <p:spPr>
          <a:xfrm>
            <a:off x="10062770" y="899155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07" y="0"/>
                </a:moveTo>
                <a:lnTo>
                  <a:pt x="0" y="0"/>
                </a:lnTo>
                <a:lnTo>
                  <a:pt x="0" y="3797"/>
                </a:lnTo>
                <a:lnTo>
                  <a:pt x="3809" y="3797"/>
                </a:lnTo>
                <a:lnTo>
                  <a:pt x="3809" y="7607"/>
                </a:lnTo>
                <a:lnTo>
                  <a:pt x="7607" y="7607"/>
                </a:lnTo>
                <a:lnTo>
                  <a:pt x="7607" y="0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56" name="bk object 156"/>
          <p:cNvSpPr/>
          <p:nvPr/>
        </p:nvSpPr>
        <p:spPr>
          <a:xfrm>
            <a:off x="10062770" y="903597"/>
            <a:ext cx="7088" cy="4453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0" y="3807"/>
                </a:moveTo>
                <a:lnTo>
                  <a:pt x="3809" y="3807"/>
                </a:lnTo>
                <a:lnTo>
                  <a:pt x="3809" y="0"/>
                </a:lnTo>
                <a:lnTo>
                  <a:pt x="0" y="0"/>
                </a:lnTo>
                <a:lnTo>
                  <a:pt x="0" y="3807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57" name="bk object 157"/>
          <p:cNvSpPr/>
          <p:nvPr/>
        </p:nvSpPr>
        <p:spPr>
          <a:xfrm>
            <a:off x="7191769" y="3292523"/>
            <a:ext cx="2457609" cy="1346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58" name="bk object 158"/>
          <p:cNvSpPr/>
          <p:nvPr/>
        </p:nvSpPr>
        <p:spPr>
          <a:xfrm>
            <a:off x="8407375" y="3006833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8173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59" name="bk object 159"/>
          <p:cNvSpPr/>
          <p:nvPr/>
        </p:nvSpPr>
        <p:spPr>
          <a:xfrm>
            <a:off x="9238605" y="3006833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8173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60" name="bk object 160"/>
          <p:cNvSpPr/>
          <p:nvPr/>
        </p:nvSpPr>
        <p:spPr>
          <a:xfrm>
            <a:off x="10069883" y="3006833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8173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61" name="bk object 161"/>
          <p:cNvSpPr/>
          <p:nvPr/>
        </p:nvSpPr>
        <p:spPr>
          <a:xfrm>
            <a:off x="8407399" y="903594"/>
            <a:ext cx="0" cy="21524"/>
          </a:xfrm>
          <a:custGeom>
            <a:avLst/>
            <a:gdLst/>
            <a:ahLst/>
            <a:cxnLst/>
            <a:rect l="l" t="t" r="r" b="b"/>
            <a:pathLst>
              <a:path h="18415">
                <a:moveTo>
                  <a:pt x="0" y="0"/>
                </a:moveTo>
                <a:lnTo>
                  <a:pt x="0" y="18173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62" name="bk object 162"/>
          <p:cNvSpPr/>
          <p:nvPr/>
        </p:nvSpPr>
        <p:spPr>
          <a:xfrm>
            <a:off x="9238629" y="903594"/>
            <a:ext cx="0" cy="21524"/>
          </a:xfrm>
          <a:custGeom>
            <a:avLst/>
            <a:gdLst/>
            <a:ahLst/>
            <a:cxnLst/>
            <a:rect l="l" t="t" r="r" b="b"/>
            <a:pathLst>
              <a:path h="18415">
                <a:moveTo>
                  <a:pt x="0" y="0"/>
                </a:moveTo>
                <a:lnTo>
                  <a:pt x="0" y="18173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63" name="bk object 163"/>
          <p:cNvSpPr/>
          <p:nvPr/>
        </p:nvSpPr>
        <p:spPr>
          <a:xfrm>
            <a:off x="10069907" y="903594"/>
            <a:ext cx="0" cy="21524"/>
          </a:xfrm>
          <a:custGeom>
            <a:avLst/>
            <a:gdLst/>
            <a:ahLst/>
            <a:cxnLst/>
            <a:rect l="l" t="t" r="r" b="b"/>
            <a:pathLst>
              <a:path h="18415">
                <a:moveTo>
                  <a:pt x="0" y="0"/>
                </a:moveTo>
                <a:lnTo>
                  <a:pt x="0" y="18173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64" name="bk object 164"/>
          <p:cNvSpPr/>
          <p:nvPr/>
        </p:nvSpPr>
        <p:spPr>
          <a:xfrm>
            <a:off x="8315298" y="3089574"/>
            <a:ext cx="220471" cy="1026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65" name="bk object 165"/>
          <p:cNvSpPr/>
          <p:nvPr/>
        </p:nvSpPr>
        <p:spPr>
          <a:xfrm>
            <a:off x="9146552" y="3089574"/>
            <a:ext cx="217777" cy="999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66" name="bk object 166"/>
          <p:cNvSpPr/>
          <p:nvPr/>
        </p:nvSpPr>
        <p:spPr>
          <a:xfrm>
            <a:off x="9977781" y="3089574"/>
            <a:ext cx="221416" cy="9999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67" name="bk object 167"/>
          <p:cNvSpPr/>
          <p:nvPr/>
        </p:nvSpPr>
        <p:spPr>
          <a:xfrm>
            <a:off x="6107248" y="2741968"/>
            <a:ext cx="204545" cy="1611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68" name="bk object 168"/>
          <p:cNvSpPr/>
          <p:nvPr/>
        </p:nvSpPr>
        <p:spPr>
          <a:xfrm>
            <a:off x="6143302" y="1016112"/>
            <a:ext cx="215539" cy="16722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69" name="bk object 169"/>
          <p:cNvSpPr/>
          <p:nvPr/>
        </p:nvSpPr>
        <p:spPr>
          <a:xfrm>
            <a:off x="10036048" y="3028073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18173" y="0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70" name="bk object 170"/>
          <p:cNvSpPr/>
          <p:nvPr/>
        </p:nvSpPr>
        <p:spPr>
          <a:xfrm>
            <a:off x="10036048" y="2603175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18173" y="0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71" name="bk object 171"/>
          <p:cNvSpPr/>
          <p:nvPr/>
        </p:nvSpPr>
        <p:spPr>
          <a:xfrm>
            <a:off x="10036048" y="2178276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18173" y="0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72" name="bk object 172"/>
          <p:cNvSpPr/>
          <p:nvPr/>
        </p:nvSpPr>
        <p:spPr>
          <a:xfrm>
            <a:off x="10036048" y="1753392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18173" y="0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73" name="bk object 173"/>
          <p:cNvSpPr/>
          <p:nvPr/>
        </p:nvSpPr>
        <p:spPr>
          <a:xfrm>
            <a:off x="10036048" y="1328492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18173" y="0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74" name="bk object 174"/>
          <p:cNvSpPr/>
          <p:nvPr/>
        </p:nvSpPr>
        <p:spPr>
          <a:xfrm>
            <a:off x="10036048" y="903593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18173" y="0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75" name="bk object 175"/>
          <p:cNvSpPr/>
          <p:nvPr/>
        </p:nvSpPr>
        <p:spPr>
          <a:xfrm>
            <a:off x="8315451" y="2352524"/>
            <a:ext cx="183847" cy="11551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76" name="bk object 176"/>
          <p:cNvSpPr/>
          <p:nvPr/>
        </p:nvSpPr>
        <p:spPr>
          <a:xfrm>
            <a:off x="8570112" y="2130307"/>
            <a:ext cx="183872" cy="1155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77" name="bk object 177"/>
          <p:cNvSpPr/>
          <p:nvPr/>
        </p:nvSpPr>
        <p:spPr>
          <a:xfrm>
            <a:off x="8612574" y="1934750"/>
            <a:ext cx="183872" cy="1155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78" name="bk object 178"/>
          <p:cNvSpPr/>
          <p:nvPr/>
        </p:nvSpPr>
        <p:spPr>
          <a:xfrm>
            <a:off x="8853106" y="1961425"/>
            <a:ext cx="183823" cy="11551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79" name="bk object 179"/>
          <p:cNvSpPr/>
          <p:nvPr/>
        </p:nvSpPr>
        <p:spPr>
          <a:xfrm>
            <a:off x="9126657" y="2002194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27" y="0"/>
                </a:lnTo>
                <a:lnTo>
                  <a:pt x="7493" y="14262"/>
                </a:lnTo>
                <a:lnTo>
                  <a:pt x="0" y="37350"/>
                </a:lnTo>
                <a:lnTo>
                  <a:pt x="7493" y="60439"/>
                </a:lnTo>
                <a:lnTo>
                  <a:pt x="27127" y="74701"/>
                </a:lnTo>
                <a:lnTo>
                  <a:pt x="51396" y="74701"/>
                </a:lnTo>
                <a:lnTo>
                  <a:pt x="71031" y="60439"/>
                </a:lnTo>
                <a:lnTo>
                  <a:pt x="78549" y="37350"/>
                </a:lnTo>
                <a:lnTo>
                  <a:pt x="71031" y="14262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80" name="bk object 180"/>
          <p:cNvSpPr/>
          <p:nvPr/>
        </p:nvSpPr>
        <p:spPr>
          <a:xfrm>
            <a:off x="9126657" y="1999938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49" y="39281"/>
                </a:moveTo>
                <a:lnTo>
                  <a:pt x="73291" y="19634"/>
                </a:lnTo>
                <a:lnTo>
                  <a:pt x="58902" y="5257"/>
                </a:lnTo>
                <a:lnTo>
                  <a:pt x="39255" y="0"/>
                </a:lnTo>
                <a:lnTo>
                  <a:pt x="19621" y="5257"/>
                </a:lnTo>
                <a:lnTo>
                  <a:pt x="5270" y="19634"/>
                </a:lnTo>
                <a:lnTo>
                  <a:pt x="0" y="39281"/>
                </a:lnTo>
                <a:lnTo>
                  <a:pt x="5270" y="58915"/>
                </a:lnTo>
                <a:lnTo>
                  <a:pt x="19621" y="73291"/>
                </a:lnTo>
                <a:lnTo>
                  <a:pt x="39255" y="78549"/>
                </a:lnTo>
                <a:lnTo>
                  <a:pt x="58902" y="73291"/>
                </a:lnTo>
                <a:lnTo>
                  <a:pt x="73291" y="58915"/>
                </a:lnTo>
                <a:lnTo>
                  <a:pt x="78549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81" name="bk object 181"/>
          <p:cNvSpPr/>
          <p:nvPr/>
        </p:nvSpPr>
        <p:spPr>
          <a:xfrm>
            <a:off x="9253987" y="2135524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409" y="0"/>
                </a:moveTo>
                <a:lnTo>
                  <a:pt x="27114" y="0"/>
                </a:lnTo>
                <a:lnTo>
                  <a:pt x="7493" y="14262"/>
                </a:lnTo>
                <a:lnTo>
                  <a:pt x="0" y="37350"/>
                </a:lnTo>
                <a:lnTo>
                  <a:pt x="7493" y="60439"/>
                </a:lnTo>
                <a:lnTo>
                  <a:pt x="27114" y="74701"/>
                </a:lnTo>
                <a:lnTo>
                  <a:pt x="51409" y="74701"/>
                </a:lnTo>
                <a:lnTo>
                  <a:pt x="71031" y="60439"/>
                </a:lnTo>
                <a:lnTo>
                  <a:pt x="78549" y="37350"/>
                </a:lnTo>
                <a:lnTo>
                  <a:pt x="71031" y="14262"/>
                </a:lnTo>
                <a:lnTo>
                  <a:pt x="51409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82" name="bk object 182"/>
          <p:cNvSpPr/>
          <p:nvPr/>
        </p:nvSpPr>
        <p:spPr>
          <a:xfrm>
            <a:off x="9253987" y="2133268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49" y="39281"/>
                </a:moveTo>
                <a:lnTo>
                  <a:pt x="73291" y="19646"/>
                </a:lnTo>
                <a:lnTo>
                  <a:pt x="58902" y="5270"/>
                </a:lnTo>
                <a:lnTo>
                  <a:pt x="39268" y="0"/>
                </a:lnTo>
                <a:lnTo>
                  <a:pt x="19634" y="5270"/>
                </a:lnTo>
                <a:lnTo>
                  <a:pt x="5270" y="19646"/>
                </a:lnTo>
                <a:lnTo>
                  <a:pt x="0" y="39281"/>
                </a:lnTo>
                <a:lnTo>
                  <a:pt x="5270" y="58915"/>
                </a:lnTo>
                <a:lnTo>
                  <a:pt x="19634" y="73304"/>
                </a:lnTo>
                <a:lnTo>
                  <a:pt x="39268" y="78549"/>
                </a:lnTo>
                <a:lnTo>
                  <a:pt x="58902" y="73304"/>
                </a:lnTo>
                <a:lnTo>
                  <a:pt x="73291" y="58915"/>
                </a:lnTo>
                <a:lnTo>
                  <a:pt x="78549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83" name="bk object 183"/>
          <p:cNvSpPr/>
          <p:nvPr/>
        </p:nvSpPr>
        <p:spPr>
          <a:xfrm>
            <a:off x="9253987" y="2286638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409" y="0"/>
                </a:moveTo>
                <a:lnTo>
                  <a:pt x="27114" y="0"/>
                </a:lnTo>
                <a:lnTo>
                  <a:pt x="7493" y="14262"/>
                </a:lnTo>
                <a:lnTo>
                  <a:pt x="0" y="37350"/>
                </a:lnTo>
                <a:lnTo>
                  <a:pt x="7493" y="60439"/>
                </a:lnTo>
                <a:lnTo>
                  <a:pt x="27114" y="74701"/>
                </a:lnTo>
                <a:lnTo>
                  <a:pt x="51409" y="74701"/>
                </a:lnTo>
                <a:lnTo>
                  <a:pt x="71031" y="60439"/>
                </a:lnTo>
                <a:lnTo>
                  <a:pt x="78549" y="37350"/>
                </a:lnTo>
                <a:lnTo>
                  <a:pt x="71031" y="14262"/>
                </a:lnTo>
                <a:lnTo>
                  <a:pt x="51409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84" name="bk object 184"/>
          <p:cNvSpPr/>
          <p:nvPr/>
        </p:nvSpPr>
        <p:spPr>
          <a:xfrm>
            <a:off x="9253987" y="2284396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49" y="39268"/>
                </a:moveTo>
                <a:lnTo>
                  <a:pt x="73291" y="19634"/>
                </a:lnTo>
                <a:lnTo>
                  <a:pt x="58902" y="5257"/>
                </a:lnTo>
                <a:lnTo>
                  <a:pt x="39268" y="0"/>
                </a:lnTo>
                <a:lnTo>
                  <a:pt x="19634" y="5257"/>
                </a:lnTo>
                <a:lnTo>
                  <a:pt x="5270" y="19634"/>
                </a:lnTo>
                <a:lnTo>
                  <a:pt x="0" y="39268"/>
                </a:lnTo>
                <a:lnTo>
                  <a:pt x="5270" y="58902"/>
                </a:lnTo>
                <a:lnTo>
                  <a:pt x="19634" y="73278"/>
                </a:lnTo>
                <a:lnTo>
                  <a:pt x="39268" y="78549"/>
                </a:lnTo>
                <a:lnTo>
                  <a:pt x="58902" y="73278"/>
                </a:lnTo>
                <a:lnTo>
                  <a:pt x="73291" y="58902"/>
                </a:lnTo>
                <a:lnTo>
                  <a:pt x="78549" y="39268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85" name="bk object 185"/>
          <p:cNvSpPr/>
          <p:nvPr/>
        </p:nvSpPr>
        <p:spPr>
          <a:xfrm>
            <a:off x="9324729" y="2179982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14" y="0"/>
                </a:lnTo>
                <a:lnTo>
                  <a:pt x="7480" y="14249"/>
                </a:lnTo>
                <a:lnTo>
                  <a:pt x="0" y="37338"/>
                </a:lnTo>
                <a:lnTo>
                  <a:pt x="7480" y="60426"/>
                </a:lnTo>
                <a:lnTo>
                  <a:pt x="27114" y="74688"/>
                </a:lnTo>
                <a:lnTo>
                  <a:pt x="51396" y="74688"/>
                </a:lnTo>
                <a:lnTo>
                  <a:pt x="71031" y="60426"/>
                </a:lnTo>
                <a:lnTo>
                  <a:pt x="78536" y="37338"/>
                </a:lnTo>
                <a:lnTo>
                  <a:pt x="71031" y="14249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86" name="bk object 186"/>
          <p:cNvSpPr/>
          <p:nvPr/>
        </p:nvSpPr>
        <p:spPr>
          <a:xfrm>
            <a:off x="9324729" y="2177726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36" y="39268"/>
                </a:moveTo>
                <a:lnTo>
                  <a:pt x="73279" y="19634"/>
                </a:lnTo>
                <a:lnTo>
                  <a:pt x="58902" y="5257"/>
                </a:lnTo>
                <a:lnTo>
                  <a:pt x="39268" y="0"/>
                </a:lnTo>
                <a:lnTo>
                  <a:pt x="19621" y="5257"/>
                </a:lnTo>
                <a:lnTo>
                  <a:pt x="5270" y="19634"/>
                </a:lnTo>
                <a:lnTo>
                  <a:pt x="0" y="39268"/>
                </a:lnTo>
                <a:lnTo>
                  <a:pt x="5270" y="58902"/>
                </a:lnTo>
                <a:lnTo>
                  <a:pt x="19621" y="73278"/>
                </a:lnTo>
                <a:lnTo>
                  <a:pt x="39268" y="78549"/>
                </a:lnTo>
                <a:lnTo>
                  <a:pt x="58902" y="73278"/>
                </a:lnTo>
                <a:lnTo>
                  <a:pt x="73279" y="58902"/>
                </a:lnTo>
                <a:lnTo>
                  <a:pt x="78536" y="39268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87" name="bk object 187"/>
          <p:cNvSpPr/>
          <p:nvPr/>
        </p:nvSpPr>
        <p:spPr>
          <a:xfrm>
            <a:off x="9452060" y="2455520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409" y="0"/>
                </a:moveTo>
                <a:lnTo>
                  <a:pt x="27127" y="0"/>
                </a:lnTo>
                <a:lnTo>
                  <a:pt x="7492" y="14262"/>
                </a:lnTo>
                <a:lnTo>
                  <a:pt x="0" y="37350"/>
                </a:lnTo>
                <a:lnTo>
                  <a:pt x="7492" y="60439"/>
                </a:lnTo>
                <a:lnTo>
                  <a:pt x="27127" y="74701"/>
                </a:lnTo>
                <a:lnTo>
                  <a:pt x="51409" y="74701"/>
                </a:lnTo>
                <a:lnTo>
                  <a:pt x="71043" y="60439"/>
                </a:lnTo>
                <a:lnTo>
                  <a:pt x="78562" y="37350"/>
                </a:lnTo>
                <a:lnTo>
                  <a:pt x="71043" y="14262"/>
                </a:lnTo>
                <a:lnTo>
                  <a:pt x="51409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88" name="bk object 188"/>
          <p:cNvSpPr/>
          <p:nvPr/>
        </p:nvSpPr>
        <p:spPr>
          <a:xfrm>
            <a:off x="9452060" y="2453263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62" y="39281"/>
                </a:moveTo>
                <a:lnTo>
                  <a:pt x="73291" y="19634"/>
                </a:lnTo>
                <a:lnTo>
                  <a:pt x="58915" y="5270"/>
                </a:lnTo>
                <a:lnTo>
                  <a:pt x="39281" y="0"/>
                </a:lnTo>
                <a:lnTo>
                  <a:pt x="19634" y="5270"/>
                </a:lnTo>
                <a:lnTo>
                  <a:pt x="5283" y="19634"/>
                </a:lnTo>
                <a:lnTo>
                  <a:pt x="0" y="39281"/>
                </a:lnTo>
                <a:lnTo>
                  <a:pt x="5283" y="58927"/>
                </a:lnTo>
                <a:lnTo>
                  <a:pt x="19634" y="73291"/>
                </a:lnTo>
                <a:lnTo>
                  <a:pt x="39281" y="78562"/>
                </a:lnTo>
                <a:lnTo>
                  <a:pt x="58915" y="73291"/>
                </a:lnTo>
                <a:lnTo>
                  <a:pt x="73291" y="58927"/>
                </a:lnTo>
                <a:lnTo>
                  <a:pt x="78562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89" name="bk object 189"/>
          <p:cNvSpPr/>
          <p:nvPr/>
        </p:nvSpPr>
        <p:spPr>
          <a:xfrm>
            <a:off x="9367189" y="2393293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27" y="0"/>
                </a:lnTo>
                <a:lnTo>
                  <a:pt x="7505" y="14262"/>
                </a:lnTo>
                <a:lnTo>
                  <a:pt x="0" y="37350"/>
                </a:lnTo>
                <a:lnTo>
                  <a:pt x="7505" y="60439"/>
                </a:lnTo>
                <a:lnTo>
                  <a:pt x="27127" y="74701"/>
                </a:lnTo>
                <a:lnTo>
                  <a:pt x="51396" y="74701"/>
                </a:lnTo>
                <a:lnTo>
                  <a:pt x="71031" y="60439"/>
                </a:lnTo>
                <a:lnTo>
                  <a:pt x="78524" y="37350"/>
                </a:lnTo>
                <a:lnTo>
                  <a:pt x="71031" y="14262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90" name="bk object 190"/>
          <p:cNvSpPr/>
          <p:nvPr/>
        </p:nvSpPr>
        <p:spPr>
          <a:xfrm>
            <a:off x="9367189" y="2391037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24" y="39281"/>
                </a:moveTo>
                <a:lnTo>
                  <a:pt x="73266" y="19634"/>
                </a:lnTo>
                <a:lnTo>
                  <a:pt x="58889" y="5270"/>
                </a:lnTo>
                <a:lnTo>
                  <a:pt x="39268" y="0"/>
                </a:lnTo>
                <a:lnTo>
                  <a:pt x="19634" y="5270"/>
                </a:lnTo>
                <a:lnTo>
                  <a:pt x="5257" y="19634"/>
                </a:lnTo>
                <a:lnTo>
                  <a:pt x="0" y="39281"/>
                </a:lnTo>
                <a:lnTo>
                  <a:pt x="5257" y="58927"/>
                </a:lnTo>
                <a:lnTo>
                  <a:pt x="19634" y="73304"/>
                </a:lnTo>
                <a:lnTo>
                  <a:pt x="39268" y="78562"/>
                </a:lnTo>
                <a:lnTo>
                  <a:pt x="58889" y="73304"/>
                </a:lnTo>
                <a:lnTo>
                  <a:pt x="73266" y="58927"/>
                </a:lnTo>
                <a:lnTo>
                  <a:pt x="78524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91" name="bk object 191"/>
          <p:cNvSpPr/>
          <p:nvPr/>
        </p:nvSpPr>
        <p:spPr>
          <a:xfrm>
            <a:off x="9494495" y="2375510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84" y="0"/>
                </a:moveTo>
                <a:lnTo>
                  <a:pt x="27127" y="0"/>
                </a:lnTo>
                <a:lnTo>
                  <a:pt x="7493" y="14262"/>
                </a:lnTo>
                <a:lnTo>
                  <a:pt x="0" y="37363"/>
                </a:lnTo>
                <a:lnTo>
                  <a:pt x="7493" y="60439"/>
                </a:lnTo>
                <a:lnTo>
                  <a:pt x="27127" y="74701"/>
                </a:lnTo>
                <a:lnTo>
                  <a:pt x="51384" y="74701"/>
                </a:lnTo>
                <a:lnTo>
                  <a:pt x="71031" y="60439"/>
                </a:lnTo>
                <a:lnTo>
                  <a:pt x="78536" y="37363"/>
                </a:lnTo>
                <a:lnTo>
                  <a:pt x="71031" y="14262"/>
                </a:lnTo>
                <a:lnTo>
                  <a:pt x="51384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92" name="bk object 192"/>
          <p:cNvSpPr/>
          <p:nvPr/>
        </p:nvSpPr>
        <p:spPr>
          <a:xfrm>
            <a:off x="9494495" y="2373268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36" y="39281"/>
                </a:moveTo>
                <a:lnTo>
                  <a:pt x="73291" y="19634"/>
                </a:lnTo>
                <a:lnTo>
                  <a:pt x="58902" y="5257"/>
                </a:lnTo>
                <a:lnTo>
                  <a:pt x="39255" y="0"/>
                </a:lnTo>
                <a:lnTo>
                  <a:pt x="19634" y="5257"/>
                </a:lnTo>
                <a:lnTo>
                  <a:pt x="5257" y="19634"/>
                </a:lnTo>
                <a:lnTo>
                  <a:pt x="0" y="39281"/>
                </a:lnTo>
                <a:lnTo>
                  <a:pt x="5257" y="58902"/>
                </a:lnTo>
                <a:lnTo>
                  <a:pt x="19634" y="73278"/>
                </a:lnTo>
                <a:lnTo>
                  <a:pt x="39255" y="78549"/>
                </a:lnTo>
                <a:lnTo>
                  <a:pt x="58902" y="73278"/>
                </a:lnTo>
                <a:lnTo>
                  <a:pt x="73291" y="58902"/>
                </a:lnTo>
                <a:lnTo>
                  <a:pt x="78536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93" name="bk object 193"/>
          <p:cNvSpPr/>
          <p:nvPr/>
        </p:nvSpPr>
        <p:spPr>
          <a:xfrm>
            <a:off x="9475628" y="2583632"/>
            <a:ext cx="183847" cy="1155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94" name="bk object 194"/>
          <p:cNvSpPr/>
          <p:nvPr/>
        </p:nvSpPr>
        <p:spPr>
          <a:xfrm>
            <a:off x="9296447" y="2206642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51396" y="0"/>
                </a:moveTo>
                <a:lnTo>
                  <a:pt x="27127" y="0"/>
                </a:lnTo>
                <a:lnTo>
                  <a:pt x="7492" y="14262"/>
                </a:lnTo>
                <a:lnTo>
                  <a:pt x="0" y="37350"/>
                </a:lnTo>
                <a:lnTo>
                  <a:pt x="7492" y="60439"/>
                </a:lnTo>
                <a:lnTo>
                  <a:pt x="27127" y="74701"/>
                </a:lnTo>
                <a:lnTo>
                  <a:pt x="51396" y="74701"/>
                </a:lnTo>
                <a:lnTo>
                  <a:pt x="71031" y="60439"/>
                </a:lnTo>
                <a:lnTo>
                  <a:pt x="78524" y="37350"/>
                </a:lnTo>
                <a:lnTo>
                  <a:pt x="71031" y="14262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95" name="bk object 195"/>
          <p:cNvSpPr/>
          <p:nvPr/>
        </p:nvSpPr>
        <p:spPr>
          <a:xfrm>
            <a:off x="9296447" y="2204386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24" y="39281"/>
                </a:moveTo>
                <a:lnTo>
                  <a:pt x="73278" y="19634"/>
                </a:lnTo>
                <a:lnTo>
                  <a:pt x="58889" y="5257"/>
                </a:lnTo>
                <a:lnTo>
                  <a:pt x="39255" y="0"/>
                </a:lnTo>
                <a:lnTo>
                  <a:pt x="19621" y="5257"/>
                </a:lnTo>
                <a:lnTo>
                  <a:pt x="5257" y="19634"/>
                </a:lnTo>
                <a:lnTo>
                  <a:pt x="0" y="39281"/>
                </a:lnTo>
                <a:lnTo>
                  <a:pt x="5257" y="58927"/>
                </a:lnTo>
                <a:lnTo>
                  <a:pt x="19621" y="73291"/>
                </a:lnTo>
                <a:lnTo>
                  <a:pt x="39255" y="78549"/>
                </a:lnTo>
                <a:lnTo>
                  <a:pt x="58889" y="73291"/>
                </a:lnTo>
                <a:lnTo>
                  <a:pt x="73278" y="58927"/>
                </a:lnTo>
                <a:lnTo>
                  <a:pt x="78524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96" name="bk object 196"/>
          <p:cNvSpPr/>
          <p:nvPr/>
        </p:nvSpPr>
        <p:spPr>
          <a:xfrm>
            <a:off x="2390532" y="3948249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5">
                <a:moveTo>
                  <a:pt x="0" y="0"/>
                </a:moveTo>
                <a:lnTo>
                  <a:pt x="0" y="355930"/>
                </a:lnTo>
              </a:path>
            </a:pathLst>
          </a:custGeom>
          <a:ln w="3807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97" name="bk object 197"/>
          <p:cNvSpPr/>
          <p:nvPr/>
        </p:nvSpPr>
        <p:spPr>
          <a:xfrm>
            <a:off x="2390532" y="4373162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5">
                <a:moveTo>
                  <a:pt x="0" y="0"/>
                </a:moveTo>
                <a:lnTo>
                  <a:pt x="0" y="355917"/>
                </a:lnTo>
              </a:path>
            </a:pathLst>
          </a:custGeom>
          <a:ln w="3807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98" name="bk object 198"/>
          <p:cNvSpPr/>
          <p:nvPr/>
        </p:nvSpPr>
        <p:spPr>
          <a:xfrm>
            <a:off x="2390532" y="4798032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5">
                <a:moveTo>
                  <a:pt x="0" y="0"/>
                </a:moveTo>
                <a:lnTo>
                  <a:pt x="0" y="355942"/>
                </a:lnTo>
              </a:path>
            </a:pathLst>
          </a:custGeom>
          <a:ln w="3807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199" name="bk object 199"/>
          <p:cNvSpPr/>
          <p:nvPr/>
        </p:nvSpPr>
        <p:spPr>
          <a:xfrm>
            <a:off x="2390532" y="5222961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5">
                <a:moveTo>
                  <a:pt x="0" y="0"/>
                </a:moveTo>
                <a:lnTo>
                  <a:pt x="0" y="355917"/>
                </a:lnTo>
              </a:path>
            </a:pathLst>
          </a:custGeom>
          <a:ln w="3807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00" name="bk object 200"/>
          <p:cNvSpPr/>
          <p:nvPr/>
        </p:nvSpPr>
        <p:spPr>
          <a:xfrm>
            <a:off x="2390532" y="5647830"/>
            <a:ext cx="0" cy="416379"/>
          </a:xfrm>
          <a:custGeom>
            <a:avLst/>
            <a:gdLst/>
            <a:ahLst/>
            <a:cxnLst/>
            <a:rect l="l" t="t" r="r" b="b"/>
            <a:pathLst>
              <a:path h="356235">
                <a:moveTo>
                  <a:pt x="0" y="0"/>
                </a:moveTo>
                <a:lnTo>
                  <a:pt x="0" y="355917"/>
                </a:lnTo>
              </a:path>
            </a:pathLst>
          </a:custGeom>
          <a:ln w="3807">
            <a:solidFill>
              <a:srgbClr val="E1E2E3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01" name="bk object 201"/>
          <p:cNvSpPr/>
          <p:nvPr/>
        </p:nvSpPr>
        <p:spPr>
          <a:xfrm>
            <a:off x="2981286" y="3939349"/>
            <a:ext cx="2816528" cy="229869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02" name="bk object 202"/>
          <p:cNvSpPr/>
          <p:nvPr/>
        </p:nvSpPr>
        <p:spPr>
          <a:xfrm>
            <a:off x="2379920" y="6063852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3797" y="0"/>
                </a:moveTo>
                <a:lnTo>
                  <a:pt x="0" y="0"/>
                </a:lnTo>
                <a:lnTo>
                  <a:pt x="0" y="7607"/>
                </a:lnTo>
                <a:lnTo>
                  <a:pt x="7607" y="7607"/>
                </a:lnTo>
                <a:lnTo>
                  <a:pt x="7607" y="3797"/>
                </a:lnTo>
                <a:lnTo>
                  <a:pt x="3797" y="3797"/>
                </a:lnTo>
                <a:lnTo>
                  <a:pt x="3797" y="0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03" name="bk object 203"/>
          <p:cNvSpPr/>
          <p:nvPr/>
        </p:nvSpPr>
        <p:spPr>
          <a:xfrm>
            <a:off x="2386984" y="6063852"/>
            <a:ext cx="7088" cy="4453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3797"/>
                </a:moveTo>
                <a:lnTo>
                  <a:pt x="3807" y="3797"/>
                </a:lnTo>
                <a:lnTo>
                  <a:pt x="3807" y="0"/>
                </a:lnTo>
                <a:lnTo>
                  <a:pt x="0" y="0"/>
                </a:lnTo>
                <a:lnTo>
                  <a:pt x="0" y="3797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04" name="bk object 204"/>
          <p:cNvSpPr/>
          <p:nvPr/>
        </p:nvSpPr>
        <p:spPr>
          <a:xfrm>
            <a:off x="2379920" y="5638969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594"/>
                </a:moveTo>
                <a:lnTo>
                  <a:pt x="7608" y="7594"/>
                </a:lnTo>
                <a:lnTo>
                  <a:pt x="7608" y="0"/>
                </a:lnTo>
                <a:lnTo>
                  <a:pt x="0" y="0"/>
                </a:lnTo>
                <a:lnTo>
                  <a:pt x="0" y="7594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05" name="bk object 205"/>
          <p:cNvSpPr/>
          <p:nvPr/>
        </p:nvSpPr>
        <p:spPr>
          <a:xfrm>
            <a:off x="2379920" y="5214070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06"/>
                </a:moveTo>
                <a:lnTo>
                  <a:pt x="7608" y="7606"/>
                </a:lnTo>
                <a:lnTo>
                  <a:pt x="7608" y="0"/>
                </a:lnTo>
                <a:lnTo>
                  <a:pt x="0" y="0"/>
                </a:lnTo>
                <a:lnTo>
                  <a:pt x="0" y="7606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06" name="bk object 206"/>
          <p:cNvSpPr/>
          <p:nvPr/>
        </p:nvSpPr>
        <p:spPr>
          <a:xfrm>
            <a:off x="2379920" y="4789185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594"/>
                </a:moveTo>
                <a:lnTo>
                  <a:pt x="7608" y="7594"/>
                </a:lnTo>
                <a:lnTo>
                  <a:pt x="7608" y="0"/>
                </a:lnTo>
                <a:lnTo>
                  <a:pt x="0" y="0"/>
                </a:lnTo>
                <a:lnTo>
                  <a:pt x="0" y="7594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07" name="bk object 207"/>
          <p:cNvSpPr/>
          <p:nvPr/>
        </p:nvSpPr>
        <p:spPr>
          <a:xfrm>
            <a:off x="2379920" y="4364286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07"/>
                </a:moveTo>
                <a:lnTo>
                  <a:pt x="7608" y="7607"/>
                </a:lnTo>
                <a:lnTo>
                  <a:pt x="7608" y="0"/>
                </a:lnTo>
                <a:lnTo>
                  <a:pt x="0" y="0"/>
                </a:lnTo>
                <a:lnTo>
                  <a:pt x="0" y="7607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08" name="bk object 208"/>
          <p:cNvSpPr/>
          <p:nvPr/>
        </p:nvSpPr>
        <p:spPr>
          <a:xfrm>
            <a:off x="2379920" y="3939387"/>
            <a:ext cx="14177" cy="8906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7607" y="0"/>
                </a:moveTo>
                <a:lnTo>
                  <a:pt x="0" y="0"/>
                </a:lnTo>
                <a:lnTo>
                  <a:pt x="0" y="7581"/>
                </a:lnTo>
                <a:lnTo>
                  <a:pt x="3797" y="7581"/>
                </a:lnTo>
                <a:lnTo>
                  <a:pt x="3797" y="3797"/>
                </a:lnTo>
                <a:lnTo>
                  <a:pt x="7607" y="3797"/>
                </a:lnTo>
                <a:lnTo>
                  <a:pt x="7607" y="0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09" name="bk object 209"/>
          <p:cNvSpPr/>
          <p:nvPr/>
        </p:nvSpPr>
        <p:spPr>
          <a:xfrm>
            <a:off x="2386984" y="3943825"/>
            <a:ext cx="7088" cy="4453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3784"/>
                </a:moveTo>
                <a:lnTo>
                  <a:pt x="3807" y="3784"/>
                </a:lnTo>
                <a:lnTo>
                  <a:pt x="3807" y="0"/>
                </a:lnTo>
                <a:lnTo>
                  <a:pt x="0" y="0"/>
                </a:lnTo>
                <a:lnTo>
                  <a:pt x="0" y="3784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10" name="bk object 210"/>
          <p:cNvSpPr/>
          <p:nvPr/>
        </p:nvSpPr>
        <p:spPr>
          <a:xfrm>
            <a:off x="2799506" y="6343768"/>
            <a:ext cx="2457609" cy="13471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11" name="bk object 211"/>
          <p:cNvSpPr/>
          <p:nvPr/>
        </p:nvSpPr>
        <p:spPr>
          <a:xfrm>
            <a:off x="2386984" y="6047064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8161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12" name="bk object 212"/>
          <p:cNvSpPr/>
          <p:nvPr/>
        </p:nvSpPr>
        <p:spPr>
          <a:xfrm>
            <a:off x="2386984" y="3943825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8161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13" name="bk object 213"/>
          <p:cNvSpPr/>
          <p:nvPr/>
        </p:nvSpPr>
        <p:spPr>
          <a:xfrm>
            <a:off x="2316564" y="6135357"/>
            <a:ext cx="108687" cy="103167"/>
          </a:xfrm>
          <a:custGeom>
            <a:avLst/>
            <a:gdLst/>
            <a:ahLst/>
            <a:cxnLst/>
            <a:rect l="l" t="t" r="r" b="b"/>
            <a:pathLst>
              <a:path w="58419" h="88264">
                <a:moveTo>
                  <a:pt x="35311" y="0"/>
                </a:moveTo>
                <a:lnTo>
                  <a:pt x="26459" y="0"/>
                </a:lnTo>
                <a:lnTo>
                  <a:pt x="22039" y="1054"/>
                </a:lnTo>
                <a:lnTo>
                  <a:pt x="614" y="32740"/>
                </a:lnTo>
                <a:lnTo>
                  <a:pt x="0" y="38417"/>
                </a:lnTo>
                <a:lnTo>
                  <a:pt x="23" y="48958"/>
                </a:lnTo>
                <a:lnTo>
                  <a:pt x="20249" y="87858"/>
                </a:lnTo>
                <a:lnTo>
                  <a:pt x="35006" y="87858"/>
                </a:lnTo>
                <a:lnTo>
                  <a:pt x="39273" y="86982"/>
                </a:lnTo>
                <a:lnTo>
                  <a:pt x="46423" y="83489"/>
                </a:lnTo>
                <a:lnTo>
                  <a:pt x="49624" y="80721"/>
                </a:lnTo>
                <a:lnTo>
                  <a:pt x="51476" y="78232"/>
                </a:lnTo>
                <a:lnTo>
                  <a:pt x="24910" y="78232"/>
                </a:lnTo>
                <a:lnTo>
                  <a:pt x="20642" y="76479"/>
                </a:lnTo>
                <a:lnTo>
                  <a:pt x="14064" y="69418"/>
                </a:lnTo>
                <a:lnTo>
                  <a:pt x="12425" y="64782"/>
                </a:lnTo>
                <a:lnTo>
                  <a:pt x="12425" y="53428"/>
                </a:lnTo>
                <a:lnTo>
                  <a:pt x="14013" y="48958"/>
                </a:lnTo>
                <a:lnTo>
                  <a:pt x="20338" y="42291"/>
                </a:lnTo>
                <a:lnTo>
                  <a:pt x="22384" y="41490"/>
                </a:lnTo>
                <a:lnTo>
                  <a:pt x="11206" y="41490"/>
                </a:lnTo>
                <a:lnTo>
                  <a:pt x="10978" y="41249"/>
                </a:lnTo>
                <a:lnTo>
                  <a:pt x="11130" y="38417"/>
                </a:lnTo>
                <a:lnTo>
                  <a:pt x="11359" y="35852"/>
                </a:lnTo>
                <a:lnTo>
                  <a:pt x="28453" y="9613"/>
                </a:lnTo>
                <a:lnTo>
                  <a:pt x="52071" y="9613"/>
                </a:lnTo>
                <a:lnTo>
                  <a:pt x="50754" y="7912"/>
                </a:lnTo>
                <a:lnTo>
                  <a:pt x="48392" y="5384"/>
                </a:lnTo>
                <a:lnTo>
                  <a:pt x="45560" y="3441"/>
                </a:lnTo>
                <a:lnTo>
                  <a:pt x="38918" y="685"/>
                </a:lnTo>
                <a:lnTo>
                  <a:pt x="35311" y="0"/>
                </a:lnTo>
                <a:close/>
              </a:path>
              <a:path w="58419" h="88264">
                <a:moveTo>
                  <a:pt x="52814" y="40627"/>
                </a:moveTo>
                <a:lnTo>
                  <a:pt x="35311" y="40627"/>
                </a:lnTo>
                <a:lnTo>
                  <a:pt x="39527" y="42291"/>
                </a:lnTo>
                <a:lnTo>
                  <a:pt x="45687" y="48958"/>
                </a:lnTo>
                <a:lnTo>
                  <a:pt x="47223" y="53428"/>
                </a:lnTo>
                <a:lnTo>
                  <a:pt x="47175" y="62166"/>
                </a:lnTo>
                <a:lnTo>
                  <a:pt x="46817" y="64439"/>
                </a:lnTo>
                <a:lnTo>
                  <a:pt x="32695" y="78232"/>
                </a:lnTo>
                <a:lnTo>
                  <a:pt x="51476" y="78232"/>
                </a:lnTo>
                <a:lnTo>
                  <a:pt x="54577" y="74066"/>
                </a:lnTo>
                <a:lnTo>
                  <a:pt x="56079" y="71183"/>
                </a:lnTo>
                <a:lnTo>
                  <a:pt x="57853" y="65455"/>
                </a:lnTo>
                <a:lnTo>
                  <a:pt x="58298" y="62166"/>
                </a:lnTo>
                <a:lnTo>
                  <a:pt x="58298" y="54394"/>
                </a:lnTo>
                <a:lnTo>
                  <a:pt x="57663" y="50647"/>
                </a:lnTo>
                <a:lnTo>
                  <a:pt x="55059" y="43903"/>
                </a:lnTo>
                <a:lnTo>
                  <a:pt x="53218" y="41033"/>
                </a:lnTo>
                <a:lnTo>
                  <a:pt x="52814" y="40627"/>
                </a:lnTo>
                <a:close/>
              </a:path>
              <a:path w="58419" h="88264">
                <a:moveTo>
                  <a:pt x="35222" y="31026"/>
                </a:moveTo>
                <a:lnTo>
                  <a:pt x="22331" y="31026"/>
                </a:lnTo>
                <a:lnTo>
                  <a:pt x="15677" y="34505"/>
                </a:lnTo>
                <a:lnTo>
                  <a:pt x="11206" y="41490"/>
                </a:lnTo>
                <a:lnTo>
                  <a:pt x="22384" y="41490"/>
                </a:lnTo>
                <a:lnTo>
                  <a:pt x="24592" y="40627"/>
                </a:lnTo>
                <a:lnTo>
                  <a:pt x="52814" y="40627"/>
                </a:lnTo>
                <a:lnTo>
                  <a:pt x="48417" y="36245"/>
                </a:lnTo>
                <a:lnTo>
                  <a:pt x="45560" y="34366"/>
                </a:lnTo>
                <a:lnTo>
                  <a:pt x="38918" y="31686"/>
                </a:lnTo>
                <a:lnTo>
                  <a:pt x="35222" y="31026"/>
                </a:lnTo>
                <a:close/>
              </a:path>
              <a:path w="58419" h="88264">
                <a:moveTo>
                  <a:pt x="52071" y="9613"/>
                </a:moveTo>
                <a:lnTo>
                  <a:pt x="35590" y="9613"/>
                </a:lnTo>
                <a:lnTo>
                  <a:pt x="38753" y="10642"/>
                </a:lnTo>
                <a:lnTo>
                  <a:pt x="43299" y="14782"/>
                </a:lnTo>
                <a:lnTo>
                  <a:pt x="44950" y="18122"/>
                </a:lnTo>
                <a:lnTo>
                  <a:pt x="46004" y="22733"/>
                </a:lnTo>
                <a:lnTo>
                  <a:pt x="56482" y="22733"/>
                </a:lnTo>
                <a:lnTo>
                  <a:pt x="53015" y="10833"/>
                </a:lnTo>
                <a:lnTo>
                  <a:pt x="52071" y="96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14" name="bk object 214"/>
          <p:cNvSpPr/>
          <p:nvPr/>
        </p:nvSpPr>
        <p:spPr>
          <a:xfrm>
            <a:off x="1753333" y="5788672"/>
            <a:ext cx="204545" cy="1611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15" name="bk object 215"/>
          <p:cNvSpPr/>
          <p:nvPr/>
        </p:nvSpPr>
        <p:spPr>
          <a:xfrm>
            <a:off x="1789389" y="4062846"/>
            <a:ext cx="216195" cy="1672936"/>
          </a:xfrm>
          <a:custGeom>
            <a:avLst/>
            <a:gdLst/>
            <a:ahLst/>
            <a:cxnLst/>
            <a:rect l="l" t="t" r="r" b="b"/>
            <a:pathLst>
              <a:path w="116205" h="1431289">
                <a:moveTo>
                  <a:pt x="0" y="1402714"/>
                </a:moveTo>
                <a:lnTo>
                  <a:pt x="0" y="1410131"/>
                </a:lnTo>
                <a:lnTo>
                  <a:pt x="2756" y="1411986"/>
                </a:lnTo>
                <a:lnTo>
                  <a:pt x="38817" y="1428667"/>
                </a:lnTo>
                <a:lnTo>
                  <a:pt x="57543" y="1430693"/>
                </a:lnTo>
                <a:lnTo>
                  <a:pt x="62915" y="1430693"/>
                </a:lnTo>
                <a:lnTo>
                  <a:pt x="99252" y="1419263"/>
                </a:lnTo>
                <a:lnTo>
                  <a:pt x="52197" y="1419263"/>
                </a:lnTo>
                <a:lnTo>
                  <a:pt x="46520" y="1418894"/>
                </a:lnTo>
                <a:lnTo>
                  <a:pt x="9004" y="1407388"/>
                </a:lnTo>
                <a:lnTo>
                  <a:pt x="6565" y="1406156"/>
                </a:lnTo>
                <a:lnTo>
                  <a:pt x="0" y="1402714"/>
                </a:lnTo>
                <a:close/>
              </a:path>
              <a:path w="116205" h="1431289">
                <a:moveTo>
                  <a:pt x="114376" y="1402600"/>
                </a:moveTo>
                <a:lnTo>
                  <a:pt x="91503" y="1413179"/>
                </a:lnTo>
                <a:lnTo>
                  <a:pt x="86144" y="1415300"/>
                </a:lnTo>
                <a:lnTo>
                  <a:pt x="80822" y="1416850"/>
                </a:lnTo>
                <a:lnTo>
                  <a:pt x="70192" y="1418780"/>
                </a:lnTo>
                <a:lnTo>
                  <a:pt x="64363" y="1419263"/>
                </a:lnTo>
                <a:lnTo>
                  <a:pt x="99252" y="1419263"/>
                </a:lnTo>
                <a:lnTo>
                  <a:pt x="101257" y="1418107"/>
                </a:lnTo>
                <a:lnTo>
                  <a:pt x="103390" y="1416811"/>
                </a:lnTo>
                <a:lnTo>
                  <a:pt x="105740" y="1415300"/>
                </a:lnTo>
                <a:lnTo>
                  <a:pt x="111062" y="1411935"/>
                </a:lnTo>
                <a:lnTo>
                  <a:pt x="114376" y="1409763"/>
                </a:lnTo>
                <a:lnTo>
                  <a:pt x="114376" y="1402600"/>
                </a:lnTo>
                <a:close/>
              </a:path>
              <a:path w="116205" h="1431289">
                <a:moveTo>
                  <a:pt x="89192" y="1347355"/>
                </a:moveTo>
                <a:lnTo>
                  <a:pt x="3657" y="1347355"/>
                </a:lnTo>
                <a:lnTo>
                  <a:pt x="3657" y="1356245"/>
                </a:lnTo>
                <a:lnTo>
                  <a:pt x="57924" y="1395412"/>
                </a:lnTo>
                <a:lnTo>
                  <a:pt x="68389" y="1395412"/>
                </a:lnTo>
                <a:lnTo>
                  <a:pt x="68389" y="1385570"/>
                </a:lnTo>
                <a:lnTo>
                  <a:pt x="59131" y="1385570"/>
                </a:lnTo>
                <a:lnTo>
                  <a:pt x="20332" y="1358290"/>
                </a:lnTo>
                <a:lnTo>
                  <a:pt x="20332" y="1358074"/>
                </a:lnTo>
                <a:lnTo>
                  <a:pt x="89192" y="1358074"/>
                </a:lnTo>
                <a:lnTo>
                  <a:pt x="89192" y="1347355"/>
                </a:lnTo>
                <a:close/>
              </a:path>
              <a:path w="116205" h="1431289">
                <a:moveTo>
                  <a:pt x="68389" y="1358074"/>
                </a:moveTo>
                <a:lnTo>
                  <a:pt x="59131" y="1358074"/>
                </a:lnTo>
                <a:lnTo>
                  <a:pt x="59131" y="1385570"/>
                </a:lnTo>
                <a:lnTo>
                  <a:pt x="68389" y="1385570"/>
                </a:lnTo>
                <a:lnTo>
                  <a:pt x="68389" y="1358074"/>
                </a:lnTo>
                <a:close/>
              </a:path>
              <a:path w="116205" h="1431289">
                <a:moveTo>
                  <a:pt x="68389" y="1334820"/>
                </a:moveTo>
                <a:lnTo>
                  <a:pt x="59131" y="1334820"/>
                </a:lnTo>
                <a:lnTo>
                  <a:pt x="59131" y="1347355"/>
                </a:lnTo>
                <a:lnTo>
                  <a:pt x="68389" y="1347355"/>
                </a:lnTo>
                <a:lnTo>
                  <a:pt x="68389" y="1334820"/>
                </a:lnTo>
                <a:close/>
              </a:path>
              <a:path w="116205" h="1431289">
                <a:moveTo>
                  <a:pt x="60960" y="1295653"/>
                </a:moveTo>
                <a:lnTo>
                  <a:pt x="50008" y="1295653"/>
                </a:lnTo>
                <a:lnTo>
                  <a:pt x="50008" y="1325448"/>
                </a:lnTo>
                <a:lnTo>
                  <a:pt x="60960" y="1325448"/>
                </a:lnTo>
                <a:lnTo>
                  <a:pt x="60960" y="1295653"/>
                </a:lnTo>
                <a:close/>
              </a:path>
              <a:path w="116205" h="1431289">
                <a:moveTo>
                  <a:pt x="114376" y="1230172"/>
                </a:moveTo>
                <a:lnTo>
                  <a:pt x="25552" y="1230172"/>
                </a:lnTo>
                <a:lnTo>
                  <a:pt x="25552" y="1240282"/>
                </a:lnTo>
                <a:lnTo>
                  <a:pt x="34556" y="1240282"/>
                </a:lnTo>
                <a:lnTo>
                  <a:pt x="34556" y="1240510"/>
                </a:lnTo>
                <a:lnTo>
                  <a:pt x="23723" y="1254721"/>
                </a:lnTo>
                <a:lnTo>
                  <a:pt x="23723" y="1263738"/>
                </a:lnTo>
                <a:lnTo>
                  <a:pt x="24511" y="1267320"/>
                </a:lnTo>
                <a:lnTo>
                  <a:pt x="27584" y="1273733"/>
                </a:lnTo>
                <a:lnTo>
                  <a:pt x="29756" y="1276477"/>
                </a:lnTo>
                <a:lnTo>
                  <a:pt x="32550" y="1278775"/>
                </a:lnTo>
                <a:lnTo>
                  <a:pt x="35344" y="1281125"/>
                </a:lnTo>
                <a:lnTo>
                  <a:pt x="38709" y="1282890"/>
                </a:lnTo>
                <a:lnTo>
                  <a:pt x="46583" y="1285392"/>
                </a:lnTo>
                <a:lnTo>
                  <a:pt x="50977" y="1286040"/>
                </a:lnTo>
                <a:lnTo>
                  <a:pt x="61201" y="1286040"/>
                </a:lnTo>
                <a:lnTo>
                  <a:pt x="85360" y="1274978"/>
                </a:lnTo>
                <a:lnTo>
                  <a:pt x="56578" y="1274978"/>
                </a:lnTo>
                <a:lnTo>
                  <a:pt x="46410" y="1273920"/>
                </a:lnTo>
                <a:lnTo>
                  <a:pt x="39147" y="1270747"/>
                </a:lnTo>
                <a:lnTo>
                  <a:pt x="34790" y="1265457"/>
                </a:lnTo>
                <a:lnTo>
                  <a:pt x="33337" y="1258049"/>
                </a:lnTo>
                <a:lnTo>
                  <a:pt x="34973" y="1250329"/>
                </a:lnTo>
                <a:lnTo>
                  <a:pt x="39881" y="1244812"/>
                </a:lnTo>
                <a:lnTo>
                  <a:pt x="48060" y="1241500"/>
                </a:lnTo>
                <a:lnTo>
                  <a:pt x="59512" y="1240396"/>
                </a:lnTo>
                <a:lnTo>
                  <a:pt x="114376" y="1240396"/>
                </a:lnTo>
                <a:lnTo>
                  <a:pt x="114376" y="1230172"/>
                </a:lnTo>
                <a:close/>
              </a:path>
              <a:path w="116205" h="1431289">
                <a:moveTo>
                  <a:pt x="114376" y="1240396"/>
                </a:moveTo>
                <a:lnTo>
                  <a:pt x="66484" y="1240396"/>
                </a:lnTo>
                <a:lnTo>
                  <a:pt x="71945" y="1241933"/>
                </a:lnTo>
                <a:lnTo>
                  <a:pt x="79806" y="1248105"/>
                </a:lnTo>
                <a:lnTo>
                  <a:pt x="81775" y="1252346"/>
                </a:lnTo>
                <a:lnTo>
                  <a:pt x="81775" y="1263332"/>
                </a:lnTo>
                <a:lnTo>
                  <a:pt x="79578" y="1267548"/>
                </a:lnTo>
                <a:lnTo>
                  <a:pt x="70827" y="1273492"/>
                </a:lnTo>
                <a:lnTo>
                  <a:pt x="64604" y="1274978"/>
                </a:lnTo>
                <a:lnTo>
                  <a:pt x="85360" y="1274978"/>
                </a:lnTo>
                <a:lnTo>
                  <a:pt x="86868" y="1273124"/>
                </a:lnTo>
                <a:lnTo>
                  <a:pt x="88531" y="1269745"/>
                </a:lnTo>
                <a:lnTo>
                  <a:pt x="90182" y="1266304"/>
                </a:lnTo>
                <a:lnTo>
                  <a:pt x="91008" y="1262494"/>
                </a:lnTo>
                <a:lnTo>
                  <a:pt x="91008" y="1250734"/>
                </a:lnTo>
                <a:lnTo>
                  <a:pt x="88176" y="1245019"/>
                </a:lnTo>
                <a:lnTo>
                  <a:pt x="82499" y="1241158"/>
                </a:lnTo>
                <a:lnTo>
                  <a:pt x="82499" y="1240891"/>
                </a:lnTo>
                <a:lnTo>
                  <a:pt x="114376" y="1240891"/>
                </a:lnTo>
                <a:lnTo>
                  <a:pt x="114376" y="1240396"/>
                </a:lnTo>
                <a:close/>
              </a:path>
              <a:path w="116205" h="1431289">
                <a:moveTo>
                  <a:pt x="89192" y="1163142"/>
                </a:moveTo>
                <a:lnTo>
                  <a:pt x="25552" y="1163142"/>
                </a:lnTo>
                <a:lnTo>
                  <a:pt x="25552" y="1173822"/>
                </a:lnTo>
                <a:lnTo>
                  <a:pt x="67094" y="1173822"/>
                </a:lnTo>
                <a:lnTo>
                  <a:pt x="72237" y="1175410"/>
                </a:lnTo>
                <a:lnTo>
                  <a:pt x="79870" y="1181646"/>
                </a:lnTo>
                <a:lnTo>
                  <a:pt x="81775" y="1185837"/>
                </a:lnTo>
                <a:lnTo>
                  <a:pt x="81775" y="1199464"/>
                </a:lnTo>
                <a:lnTo>
                  <a:pt x="77114" y="1203655"/>
                </a:lnTo>
                <a:lnTo>
                  <a:pt x="25552" y="1203655"/>
                </a:lnTo>
                <a:lnTo>
                  <a:pt x="25552" y="1214373"/>
                </a:lnTo>
                <a:lnTo>
                  <a:pt x="77546" y="1214373"/>
                </a:lnTo>
                <a:lnTo>
                  <a:pt x="82397" y="1212532"/>
                </a:lnTo>
                <a:lnTo>
                  <a:pt x="89293" y="1205141"/>
                </a:lnTo>
                <a:lnTo>
                  <a:pt x="91008" y="1199959"/>
                </a:lnTo>
                <a:lnTo>
                  <a:pt x="91008" y="1187945"/>
                </a:lnTo>
                <a:lnTo>
                  <a:pt x="79705" y="1173467"/>
                </a:lnTo>
                <a:lnTo>
                  <a:pt x="79946" y="1173213"/>
                </a:lnTo>
                <a:lnTo>
                  <a:pt x="89192" y="1173213"/>
                </a:lnTo>
                <a:lnTo>
                  <a:pt x="89192" y="1163142"/>
                </a:lnTo>
                <a:close/>
              </a:path>
              <a:path w="116205" h="1431289">
                <a:moveTo>
                  <a:pt x="81038" y="1107998"/>
                </a:moveTo>
                <a:lnTo>
                  <a:pt x="45427" y="1107998"/>
                </a:lnTo>
                <a:lnTo>
                  <a:pt x="47193" y="1108430"/>
                </a:lnTo>
                <a:lnTo>
                  <a:pt x="48361" y="1109306"/>
                </a:lnTo>
                <a:lnTo>
                  <a:pt x="49542" y="1110132"/>
                </a:lnTo>
                <a:lnTo>
                  <a:pt x="50253" y="1111580"/>
                </a:lnTo>
                <a:lnTo>
                  <a:pt x="53492" y="1137488"/>
                </a:lnTo>
                <a:lnTo>
                  <a:pt x="55587" y="1142276"/>
                </a:lnTo>
                <a:lnTo>
                  <a:pt x="62318" y="1148930"/>
                </a:lnTo>
                <a:lnTo>
                  <a:pt x="66802" y="1150607"/>
                </a:lnTo>
                <a:lnTo>
                  <a:pt x="78079" y="1150607"/>
                </a:lnTo>
                <a:lnTo>
                  <a:pt x="82613" y="1148753"/>
                </a:lnTo>
                <a:lnTo>
                  <a:pt x="89331" y="1141361"/>
                </a:lnTo>
                <a:lnTo>
                  <a:pt x="89959" y="1139520"/>
                </a:lnTo>
                <a:lnTo>
                  <a:pt x="67132" y="1139520"/>
                </a:lnTo>
                <a:lnTo>
                  <a:pt x="64173" y="1137488"/>
                </a:lnTo>
                <a:lnTo>
                  <a:pt x="61645" y="1131252"/>
                </a:lnTo>
                <a:lnTo>
                  <a:pt x="61048" y="1128763"/>
                </a:lnTo>
                <a:lnTo>
                  <a:pt x="60540" y="1124610"/>
                </a:lnTo>
                <a:lnTo>
                  <a:pt x="60236" y="1122502"/>
                </a:lnTo>
                <a:lnTo>
                  <a:pt x="56705" y="1108265"/>
                </a:lnTo>
                <a:lnTo>
                  <a:pt x="81305" y="1108265"/>
                </a:lnTo>
                <a:lnTo>
                  <a:pt x="81038" y="1107998"/>
                </a:lnTo>
                <a:close/>
              </a:path>
              <a:path w="116205" h="1431289">
                <a:moveTo>
                  <a:pt x="89192" y="1090498"/>
                </a:moveTo>
                <a:lnTo>
                  <a:pt x="81407" y="1090498"/>
                </a:lnTo>
                <a:lnTo>
                  <a:pt x="81474" y="1091069"/>
                </a:lnTo>
                <a:lnTo>
                  <a:pt x="81762" y="1092542"/>
                </a:lnTo>
                <a:lnTo>
                  <a:pt x="81889" y="1093508"/>
                </a:lnTo>
                <a:lnTo>
                  <a:pt x="81889" y="1096390"/>
                </a:lnTo>
                <a:lnTo>
                  <a:pt x="80645" y="1097546"/>
                </a:lnTo>
                <a:lnTo>
                  <a:pt x="35890" y="1097546"/>
                </a:lnTo>
                <a:lnTo>
                  <a:pt x="31534" y="1099680"/>
                </a:lnTo>
                <a:lnTo>
                  <a:pt x="25298" y="1108202"/>
                </a:lnTo>
                <a:lnTo>
                  <a:pt x="23723" y="1114132"/>
                </a:lnTo>
                <a:lnTo>
                  <a:pt x="23787" y="1127696"/>
                </a:lnTo>
                <a:lnTo>
                  <a:pt x="44894" y="1147432"/>
                </a:lnTo>
                <a:lnTo>
                  <a:pt x="44894" y="1137577"/>
                </a:lnTo>
                <a:lnTo>
                  <a:pt x="40436" y="1136777"/>
                </a:lnTo>
                <a:lnTo>
                  <a:pt x="37287" y="1135240"/>
                </a:lnTo>
                <a:lnTo>
                  <a:pt x="33540" y="1130795"/>
                </a:lnTo>
                <a:lnTo>
                  <a:pt x="32705" y="1127696"/>
                </a:lnTo>
                <a:lnTo>
                  <a:pt x="32613" y="1112913"/>
                </a:lnTo>
                <a:lnTo>
                  <a:pt x="36093" y="1107998"/>
                </a:lnTo>
                <a:lnTo>
                  <a:pt x="81038" y="1107998"/>
                </a:lnTo>
                <a:lnTo>
                  <a:pt x="80670" y="1107630"/>
                </a:lnTo>
                <a:lnTo>
                  <a:pt x="84239" y="1107224"/>
                </a:lnTo>
                <a:lnTo>
                  <a:pt x="86753" y="1106220"/>
                </a:lnTo>
                <a:lnTo>
                  <a:pt x="89674" y="1102982"/>
                </a:lnTo>
                <a:lnTo>
                  <a:pt x="90398" y="1100353"/>
                </a:lnTo>
                <a:lnTo>
                  <a:pt x="90297" y="1094549"/>
                </a:lnTo>
                <a:lnTo>
                  <a:pt x="89726" y="1092352"/>
                </a:lnTo>
                <a:lnTo>
                  <a:pt x="89306" y="1091069"/>
                </a:lnTo>
                <a:lnTo>
                  <a:pt x="89192" y="1090498"/>
                </a:lnTo>
                <a:close/>
              </a:path>
              <a:path w="116205" h="1431289">
                <a:moveTo>
                  <a:pt x="81305" y="1108265"/>
                </a:moveTo>
                <a:lnTo>
                  <a:pt x="69202" y="1108265"/>
                </a:lnTo>
                <a:lnTo>
                  <a:pt x="71107" y="1108786"/>
                </a:lnTo>
                <a:lnTo>
                  <a:pt x="72885" y="1109852"/>
                </a:lnTo>
                <a:lnTo>
                  <a:pt x="74676" y="1110894"/>
                </a:lnTo>
                <a:lnTo>
                  <a:pt x="76250" y="1112329"/>
                </a:lnTo>
                <a:lnTo>
                  <a:pt x="77622" y="1114158"/>
                </a:lnTo>
                <a:lnTo>
                  <a:pt x="79019" y="1115974"/>
                </a:lnTo>
                <a:lnTo>
                  <a:pt x="80111" y="1118082"/>
                </a:lnTo>
                <a:lnTo>
                  <a:pt x="81737" y="1122781"/>
                </a:lnTo>
                <a:lnTo>
                  <a:pt x="82024" y="1124610"/>
                </a:lnTo>
                <a:lnTo>
                  <a:pt x="82130" y="1131709"/>
                </a:lnTo>
                <a:lnTo>
                  <a:pt x="81216" y="1134579"/>
                </a:lnTo>
                <a:lnTo>
                  <a:pt x="77571" y="1138542"/>
                </a:lnTo>
                <a:lnTo>
                  <a:pt x="74917" y="1139520"/>
                </a:lnTo>
                <a:lnTo>
                  <a:pt x="89959" y="1139520"/>
                </a:lnTo>
                <a:lnTo>
                  <a:pt x="90895" y="1136777"/>
                </a:lnTo>
                <a:lnTo>
                  <a:pt x="90968" y="1127353"/>
                </a:lnTo>
                <a:lnTo>
                  <a:pt x="90716" y="1125156"/>
                </a:lnTo>
                <a:lnTo>
                  <a:pt x="82537" y="1109497"/>
                </a:lnTo>
                <a:lnTo>
                  <a:pt x="81305" y="1108265"/>
                </a:lnTo>
                <a:close/>
              </a:path>
              <a:path w="116205" h="1431289">
                <a:moveTo>
                  <a:pt x="35166" y="1046924"/>
                </a:moveTo>
                <a:lnTo>
                  <a:pt x="24091" y="1046924"/>
                </a:lnTo>
                <a:lnTo>
                  <a:pt x="23723" y="1049604"/>
                </a:lnTo>
                <a:lnTo>
                  <a:pt x="23723" y="1052207"/>
                </a:lnTo>
                <a:lnTo>
                  <a:pt x="24257" y="1054633"/>
                </a:lnTo>
                <a:lnTo>
                  <a:pt x="36144" y="1067625"/>
                </a:lnTo>
                <a:lnTo>
                  <a:pt x="36144" y="1067854"/>
                </a:lnTo>
                <a:lnTo>
                  <a:pt x="25552" y="1067854"/>
                </a:lnTo>
                <a:lnTo>
                  <a:pt x="25552" y="1077963"/>
                </a:lnTo>
                <a:lnTo>
                  <a:pt x="89192" y="1077963"/>
                </a:lnTo>
                <a:lnTo>
                  <a:pt x="89192" y="1067244"/>
                </a:lnTo>
                <a:lnTo>
                  <a:pt x="49758" y="1067244"/>
                </a:lnTo>
                <a:lnTo>
                  <a:pt x="47510" y="1066850"/>
                </a:lnTo>
                <a:lnTo>
                  <a:pt x="35166" y="1053299"/>
                </a:lnTo>
                <a:lnTo>
                  <a:pt x="35166" y="1046924"/>
                </a:lnTo>
                <a:close/>
              </a:path>
              <a:path w="116205" h="1431289">
                <a:moveTo>
                  <a:pt x="34429" y="1036459"/>
                </a:moveTo>
                <a:lnTo>
                  <a:pt x="25552" y="1036459"/>
                </a:lnTo>
                <a:lnTo>
                  <a:pt x="25552" y="1045095"/>
                </a:lnTo>
                <a:lnTo>
                  <a:pt x="34429" y="1045095"/>
                </a:lnTo>
                <a:lnTo>
                  <a:pt x="34429" y="1036459"/>
                </a:lnTo>
                <a:close/>
              </a:path>
              <a:path w="116205" h="1431289">
                <a:moveTo>
                  <a:pt x="89192" y="1015517"/>
                </a:moveTo>
                <a:lnTo>
                  <a:pt x="80784" y="1015517"/>
                </a:lnTo>
                <a:lnTo>
                  <a:pt x="80784" y="1021638"/>
                </a:lnTo>
                <a:lnTo>
                  <a:pt x="80416" y="1023315"/>
                </a:lnTo>
                <a:lnTo>
                  <a:pt x="78867" y="1025283"/>
                </a:lnTo>
                <a:lnTo>
                  <a:pt x="77597" y="1025753"/>
                </a:lnTo>
                <a:lnTo>
                  <a:pt x="7785" y="1025753"/>
                </a:lnTo>
                <a:lnTo>
                  <a:pt x="7785" y="1036459"/>
                </a:lnTo>
                <a:lnTo>
                  <a:pt x="85496" y="1036459"/>
                </a:lnTo>
                <a:lnTo>
                  <a:pt x="90043" y="1032509"/>
                </a:lnTo>
                <a:lnTo>
                  <a:pt x="89979" y="1023061"/>
                </a:lnTo>
                <a:lnTo>
                  <a:pt x="89763" y="1021118"/>
                </a:lnTo>
                <a:lnTo>
                  <a:pt x="89420" y="1018730"/>
                </a:lnTo>
                <a:lnTo>
                  <a:pt x="89192" y="1016774"/>
                </a:lnTo>
                <a:lnTo>
                  <a:pt x="89192" y="1015517"/>
                </a:lnTo>
                <a:close/>
              </a:path>
              <a:path w="116205" h="1431289">
                <a:moveTo>
                  <a:pt x="34429" y="1015517"/>
                </a:moveTo>
                <a:lnTo>
                  <a:pt x="25552" y="1015517"/>
                </a:lnTo>
                <a:lnTo>
                  <a:pt x="25552" y="1025753"/>
                </a:lnTo>
                <a:lnTo>
                  <a:pt x="34429" y="1025753"/>
                </a:lnTo>
                <a:lnTo>
                  <a:pt x="34429" y="1015517"/>
                </a:lnTo>
                <a:close/>
              </a:path>
              <a:path w="116205" h="1431289">
                <a:moveTo>
                  <a:pt x="60845" y="950188"/>
                </a:moveTo>
                <a:lnTo>
                  <a:pt x="58585" y="950366"/>
                </a:lnTo>
                <a:lnTo>
                  <a:pt x="52374" y="950734"/>
                </a:lnTo>
                <a:lnTo>
                  <a:pt x="51295" y="950848"/>
                </a:lnTo>
                <a:lnTo>
                  <a:pt x="49161" y="951115"/>
                </a:lnTo>
                <a:lnTo>
                  <a:pt x="47205" y="951458"/>
                </a:lnTo>
                <a:lnTo>
                  <a:pt x="46113" y="951699"/>
                </a:lnTo>
                <a:lnTo>
                  <a:pt x="44894" y="952004"/>
                </a:lnTo>
                <a:lnTo>
                  <a:pt x="42151" y="952588"/>
                </a:lnTo>
                <a:lnTo>
                  <a:pt x="23771" y="982802"/>
                </a:lnTo>
                <a:lnTo>
                  <a:pt x="24549" y="986751"/>
                </a:lnTo>
                <a:lnTo>
                  <a:pt x="53174" y="1008100"/>
                </a:lnTo>
                <a:lnTo>
                  <a:pt x="68745" y="1008100"/>
                </a:lnTo>
                <a:lnTo>
                  <a:pt x="76720" y="1005535"/>
                </a:lnTo>
                <a:lnTo>
                  <a:pt x="86444" y="996695"/>
                </a:lnTo>
                <a:lnTo>
                  <a:pt x="52324" y="996695"/>
                </a:lnTo>
                <a:lnTo>
                  <a:pt x="46558" y="996251"/>
                </a:lnTo>
                <a:lnTo>
                  <a:pt x="41960" y="994409"/>
                </a:lnTo>
                <a:lnTo>
                  <a:pt x="38506" y="991146"/>
                </a:lnTo>
                <a:lnTo>
                  <a:pt x="35064" y="987844"/>
                </a:lnTo>
                <a:lnTo>
                  <a:pt x="33337" y="983602"/>
                </a:lnTo>
                <a:lnTo>
                  <a:pt x="33431" y="974432"/>
                </a:lnTo>
                <a:lnTo>
                  <a:pt x="52324" y="961275"/>
                </a:lnTo>
                <a:lnTo>
                  <a:pt x="60845" y="961275"/>
                </a:lnTo>
                <a:lnTo>
                  <a:pt x="60845" y="950188"/>
                </a:lnTo>
                <a:close/>
              </a:path>
              <a:path w="116205" h="1431289">
                <a:moveTo>
                  <a:pt x="60845" y="961275"/>
                </a:moveTo>
                <a:lnTo>
                  <a:pt x="52324" y="961275"/>
                </a:lnTo>
                <a:lnTo>
                  <a:pt x="52324" y="996695"/>
                </a:lnTo>
                <a:lnTo>
                  <a:pt x="60845" y="996695"/>
                </a:lnTo>
                <a:lnTo>
                  <a:pt x="60845" y="961275"/>
                </a:lnTo>
                <a:close/>
              </a:path>
              <a:path w="116205" h="1431289">
                <a:moveTo>
                  <a:pt x="69227" y="951064"/>
                </a:moveTo>
                <a:lnTo>
                  <a:pt x="69227" y="961745"/>
                </a:lnTo>
                <a:lnTo>
                  <a:pt x="71107" y="961999"/>
                </a:lnTo>
                <a:lnTo>
                  <a:pt x="72783" y="962609"/>
                </a:lnTo>
                <a:lnTo>
                  <a:pt x="74282" y="963650"/>
                </a:lnTo>
                <a:lnTo>
                  <a:pt x="75793" y="964653"/>
                </a:lnTo>
                <a:lnTo>
                  <a:pt x="77114" y="965911"/>
                </a:lnTo>
                <a:lnTo>
                  <a:pt x="79375" y="968908"/>
                </a:lnTo>
                <a:lnTo>
                  <a:pt x="80251" y="970610"/>
                </a:lnTo>
                <a:lnTo>
                  <a:pt x="81470" y="974432"/>
                </a:lnTo>
                <a:lnTo>
                  <a:pt x="81775" y="976477"/>
                </a:lnTo>
                <a:lnTo>
                  <a:pt x="81775" y="982802"/>
                </a:lnTo>
                <a:lnTo>
                  <a:pt x="60845" y="996695"/>
                </a:lnTo>
                <a:lnTo>
                  <a:pt x="86444" y="996695"/>
                </a:lnTo>
                <a:lnTo>
                  <a:pt x="88163" y="995133"/>
                </a:lnTo>
                <a:lnTo>
                  <a:pt x="91008" y="987882"/>
                </a:lnTo>
                <a:lnTo>
                  <a:pt x="91008" y="971245"/>
                </a:lnTo>
                <a:lnTo>
                  <a:pt x="89115" y="965174"/>
                </a:lnTo>
                <a:lnTo>
                  <a:pt x="81470" y="955522"/>
                </a:lnTo>
                <a:lnTo>
                  <a:pt x="76136" y="952411"/>
                </a:lnTo>
                <a:lnTo>
                  <a:pt x="69227" y="951064"/>
                </a:lnTo>
                <a:close/>
              </a:path>
              <a:path w="116205" h="1431289">
                <a:moveTo>
                  <a:pt x="35166" y="904900"/>
                </a:moveTo>
                <a:lnTo>
                  <a:pt x="24091" y="904900"/>
                </a:lnTo>
                <a:lnTo>
                  <a:pt x="23723" y="907592"/>
                </a:lnTo>
                <a:lnTo>
                  <a:pt x="23723" y="910221"/>
                </a:lnTo>
                <a:lnTo>
                  <a:pt x="24257" y="912634"/>
                </a:lnTo>
                <a:lnTo>
                  <a:pt x="36144" y="925614"/>
                </a:lnTo>
                <a:lnTo>
                  <a:pt x="36144" y="925842"/>
                </a:lnTo>
                <a:lnTo>
                  <a:pt x="25552" y="925842"/>
                </a:lnTo>
                <a:lnTo>
                  <a:pt x="25552" y="935951"/>
                </a:lnTo>
                <a:lnTo>
                  <a:pt x="89192" y="935951"/>
                </a:lnTo>
                <a:lnTo>
                  <a:pt x="89192" y="925245"/>
                </a:lnTo>
                <a:lnTo>
                  <a:pt x="49758" y="925245"/>
                </a:lnTo>
                <a:lnTo>
                  <a:pt x="47510" y="924826"/>
                </a:lnTo>
                <a:lnTo>
                  <a:pt x="45377" y="924026"/>
                </a:lnTo>
                <a:lnTo>
                  <a:pt x="43281" y="923213"/>
                </a:lnTo>
                <a:lnTo>
                  <a:pt x="41478" y="922096"/>
                </a:lnTo>
                <a:lnTo>
                  <a:pt x="39979" y="920610"/>
                </a:lnTo>
                <a:lnTo>
                  <a:pt x="38481" y="919175"/>
                </a:lnTo>
                <a:lnTo>
                  <a:pt x="37299" y="917435"/>
                </a:lnTo>
                <a:lnTo>
                  <a:pt x="35585" y="913460"/>
                </a:lnTo>
                <a:lnTo>
                  <a:pt x="35166" y="911288"/>
                </a:lnTo>
                <a:lnTo>
                  <a:pt x="35166" y="904900"/>
                </a:lnTo>
                <a:close/>
              </a:path>
              <a:path w="116205" h="1431289">
                <a:moveTo>
                  <a:pt x="61125" y="808062"/>
                </a:moveTo>
                <a:lnTo>
                  <a:pt x="50977" y="808062"/>
                </a:lnTo>
                <a:lnTo>
                  <a:pt x="46583" y="808697"/>
                </a:lnTo>
                <a:lnTo>
                  <a:pt x="23723" y="830389"/>
                </a:lnTo>
                <a:lnTo>
                  <a:pt x="23723" y="836688"/>
                </a:lnTo>
                <a:lnTo>
                  <a:pt x="24041" y="838936"/>
                </a:lnTo>
                <a:lnTo>
                  <a:pt x="25247" y="843152"/>
                </a:lnTo>
                <a:lnTo>
                  <a:pt x="26123" y="844994"/>
                </a:lnTo>
                <a:lnTo>
                  <a:pt x="27254" y="846620"/>
                </a:lnTo>
                <a:lnTo>
                  <a:pt x="28155" y="848004"/>
                </a:lnTo>
                <a:lnTo>
                  <a:pt x="29083" y="849160"/>
                </a:lnTo>
                <a:lnTo>
                  <a:pt x="31026" y="850950"/>
                </a:lnTo>
                <a:lnTo>
                  <a:pt x="32624" y="852169"/>
                </a:lnTo>
                <a:lnTo>
                  <a:pt x="34556" y="853579"/>
                </a:lnTo>
                <a:lnTo>
                  <a:pt x="34556" y="853846"/>
                </a:lnTo>
                <a:lnTo>
                  <a:pt x="25552" y="853846"/>
                </a:lnTo>
                <a:lnTo>
                  <a:pt x="25552" y="863917"/>
                </a:lnTo>
                <a:lnTo>
                  <a:pt x="114376" y="863917"/>
                </a:lnTo>
                <a:lnTo>
                  <a:pt x="114376" y="853694"/>
                </a:lnTo>
                <a:lnTo>
                  <a:pt x="59372" y="853694"/>
                </a:lnTo>
                <a:lnTo>
                  <a:pt x="47985" y="852600"/>
                </a:lnTo>
                <a:lnTo>
                  <a:pt x="39849" y="849320"/>
                </a:lnTo>
                <a:lnTo>
                  <a:pt x="34965" y="843851"/>
                </a:lnTo>
                <a:lnTo>
                  <a:pt x="33442" y="836688"/>
                </a:lnTo>
                <a:lnTo>
                  <a:pt x="33424" y="830389"/>
                </a:lnTo>
                <a:lnTo>
                  <a:pt x="35267" y="826338"/>
                </a:lnTo>
                <a:lnTo>
                  <a:pt x="42964" y="820559"/>
                </a:lnTo>
                <a:lnTo>
                  <a:pt x="48628" y="819149"/>
                </a:lnTo>
                <a:lnTo>
                  <a:pt x="85291" y="819149"/>
                </a:lnTo>
                <a:lnTo>
                  <a:pt x="84493" y="818172"/>
                </a:lnTo>
                <a:lnTo>
                  <a:pt x="81407" y="815746"/>
                </a:lnTo>
                <a:lnTo>
                  <a:pt x="78320" y="813282"/>
                </a:lnTo>
                <a:lnTo>
                  <a:pt x="74612" y="811415"/>
                </a:lnTo>
                <a:lnTo>
                  <a:pt x="65925" y="808723"/>
                </a:lnTo>
                <a:lnTo>
                  <a:pt x="61125" y="808062"/>
                </a:lnTo>
                <a:close/>
              </a:path>
              <a:path w="116205" h="1431289">
                <a:moveTo>
                  <a:pt x="85291" y="819149"/>
                </a:moveTo>
                <a:lnTo>
                  <a:pt x="64363" y="819149"/>
                </a:lnTo>
                <a:lnTo>
                  <a:pt x="70713" y="820623"/>
                </a:lnTo>
                <a:lnTo>
                  <a:pt x="79565" y="826541"/>
                </a:lnTo>
                <a:lnTo>
                  <a:pt x="81663" y="830579"/>
                </a:lnTo>
                <a:lnTo>
                  <a:pt x="81775" y="841730"/>
                </a:lnTo>
                <a:lnTo>
                  <a:pt x="79806" y="845972"/>
                </a:lnTo>
                <a:lnTo>
                  <a:pt x="71945" y="852169"/>
                </a:lnTo>
                <a:lnTo>
                  <a:pt x="66433" y="853694"/>
                </a:lnTo>
                <a:lnTo>
                  <a:pt x="114376" y="853694"/>
                </a:lnTo>
                <a:lnTo>
                  <a:pt x="114376" y="853211"/>
                </a:lnTo>
                <a:lnTo>
                  <a:pt x="82499" y="853211"/>
                </a:lnTo>
                <a:lnTo>
                  <a:pt x="82499" y="852970"/>
                </a:lnTo>
                <a:lnTo>
                  <a:pt x="88176" y="849083"/>
                </a:lnTo>
                <a:lnTo>
                  <a:pt x="91008" y="843356"/>
                </a:lnTo>
                <a:lnTo>
                  <a:pt x="91008" y="831684"/>
                </a:lnTo>
                <a:lnTo>
                  <a:pt x="90182" y="827913"/>
                </a:lnTo>
                <a:lnTo>
                  <a:pt x="86868" y="821080"/>
                </a:lnTo>
                <a:lnTo>
                  <a:pt x="85291" y="819149"/>
                </a:lnTo>
                <a:close/>
              </a:path>
              <a:path w="116205" h="1431289">
                <a:moveTo>
                  <a:pt x="60845" y="740536"/>
                </a:moveTo>
                <a:lnTo>
                  <a:pt x="58585" y="740702"/>
                </a:lnTo>
                <a:lnTo>
                  <a:pt x="53682" y="740968"/>
                </a:lnTo>
                <a:lnTo>
                  <a:pt x="52374" y="741083"/>
                </a:lnTo>
                <a:lnTo>
                  <a:pt x="50190" y="741311"/>
                </a:lnTo>
                <a:lnTo>
                  <a:pt x="49161" y="741464"/>
                </a:lnTo>
                <a:lnTo>
                  <a:pt x="48183" y="741641"/>
                </a:lnTo>
                <a:lnTo>
                  <a:pt x="47205" y="741768"/>
                </a:lnTo>
                <a:lnTo>
                  <a:pt x="44894" y="742353"/>
                </a:lnTo>
                <a:lnTo>
                  <a:pt x="42151" y="742924"/>
                </a:lnTo>
                <a:lnTo>
                  <a:pt x="39255" y="744118"/>
                </a:lnTo>
                <a:lnTo>
                  <a:pt x="23768" y="773137"/>
                </a:lnTo>
                <a:lnTo>
                  <a:pt x="24549" y="777074"/>
                </a:lnTo>
                <a:lnTo>
                  <a:pt x="53174" y="798474"/>
                </a:lnTo>
                <a:lnTo>
                  <a:pt x="68745" y="798474"/>
                </a:lnTo>
                <a:lnTo>
                  <a:pt x="76720" y="795845"/>
                </a:lnTo>
                <a:lnTo>
                  <a:pt x="86480" y="787006"/>
                </a:lnTo>
                <a:lnTo>
                  <a:pt x="52324" y="787006"/>
                </a:lnTo>
                <a:lnTo>
                  <a:pt x="46558" y="786612"/>
                </a:lnTo>
                <a:lnTo>
                  <a:pt x="41960" y="784783"/>
                </a:lnTo>
                <a:lnTo>
                  <a:pt x="35064" y="778192"/>
                </a:lnTo>
                <a:lnTo>
                  <a:pt x="33337" y="773950"/>
                </a:lnTo>
                <a:lnTo>
                  <a:pt x="33434" y="764768"/>
                </a:lnTo>
                <a:lnTo>
                  <a:pt x="52324" y="751624"/>
                </a:lnTo>
                <a:lnTo>
                  <a:pt x="60845" y="751624"/>
                </a:lnTo>
                <a:lnTo>
                  <a:pt x="60845" y="740536"/>
                </a:lnTo>
                <a:close/>
              </a:path>
              <a:path w="116205" h="1431289">
                <a:moveTo>
                  <a:pt x="60845" y="751624"/>
                </a:moveTo>
                <a:lnTo>
                  <a:pt x="52324" y="751624"/>
                </a:lnTo>
                <a:lnTo>
                  <a:pt x="52324" y="787006"/>
                </a:lnTo>
                <a:lnTo>
                  <a:pt x="60845" y="787006"/>
                </a:lnTo>
                <a:lnTo>
                  <a:pt x="60845" y="751624"/>
                </a:lnTo>
                <a:close/>
              </a:path>
              <a:path w="116205" h="1431289">
                <a:moveTo>
                  <a:pt x="69227" y="741375"/>
                </a:moveTo>
                <a:lnTo>
                  <a:pt x="69227" y="752093"/>
                </a:lnTo>
                <a:lnTo>
                  <a:pt x="71107" y="752309"/>
                </a:lnTo>
                <a:lnTo>
                  <a:pt x="72783" y="752944"/>
                </a:lnTo>
                <a:lnTo>
                  <a:pt x="74282" y="753986"/>
                </a:lnTo>
                <a:lnTo>
                  <a:pt x="75793" y="755002"/>
                </a:lnTo>
                <a:lnTo>
                  <a:pt x="77114" y="756246"/>
                </a:lnTo>
                <a:lnTo>
                  <a:pt x="79375" y="759244"/>
                </a:lnTo>
                <a:lnTo>
                  <a:pt x="80251" y="760958"/>
                </a:lnTo>
                <a:lnTo>
                  <a:pt x="81470" y="764768"/>
                </a:lnTo>
                <a:lnTo>
                  <a:pt x="81775" y="766813"/>
                </a:lnTo>
                <a:lnTo>
                  <a:pt x="81775" y="773137"/>
                </a:lnTo>
                <a:lnTo>
                  <a:pt x="60845" y="787006"/>
                </a:lnTo>
                <a:lnTo>
                  <a:pt x="86480" y="787006"/>
                </a:lnTo>
                <a:lnTo>
                  <a:pt x="88163" y="785482"/>
                </a:lnTo>
                <a:lnTo>
                  <a:pt x="91008" y="778217"/>
                </a:lnTo>
                <a:lnTo>
                  <a:pt x="91008" y="761593"/>
                </a:lnTo>
                <a:lnTo>
                  <a:pt x="89115" y="755522"/>
                </a:lnTo>
                <a:lnTo>
                  <a:pt x="85305" y="750696"/>
                </a:lnTo>
                <a:lnTo>
                  <a:pt x="81470" y="745883"/>
                </a:lnTo>
                <a:lnTo>
                  <a:pt x="76136" y="742746"/>
                </a:lnTo>
                <a:lnTo>
                  <a:pt x="69227" y="741375"/>
                </a:lnTo>
                <a:close/>
              </a:path>
              <a:path w="116205" h="1431289">
                <a:moveTo>
                  <a:pt x="35166" y="695274"/>
                </a:moveTo>
                <a:lnTo>
                  <a:pt x="24091" y="695274"/>
                </a:lnTo>
                <a:lnTo>
                  <a:pt x="23723" y="697966"/>
                </a:lnTo>
                <a:lnTo>
                  <a:pt x="23723" y="700531"/>
                </a:lnTo>
                <a:lnTo>
                  <a:pt x="24257" y="702957"/>
                </a:lnTo>
                <a:lnTo>
                  <a:pt x="36144" y="715949"/>
                </a:lnTo>
                <a:lnTo>
                  <a:pt x="36144" y="716191"/>
                </a:lnTo>
                <a:lnTo>
                  <a:pt x="25552" y="716191"/>
                </a:lnTo>
                <a:lnTo>
                  <a:pt x="25552" y="726300"/>
                </a:lnTo>
                <a:lnTo>
                  <a:pt x="89192" y="726300"/>
                </a:lnTo>
                <a:lnTo>
                  <a:pt x="89192" y="715581"/>
                </a:lnTo>
                <a:lnTo>
                  <a:pt x="49758" y="715581"/>
                </a:lnTo>
                <a:lnTo>
                  <a:pt x="47510" y="715175"/>
                </a:lnTo>
                <a:lnTo>
                  <a:pt x="35166" y="701624"/>
                </a:lnTo>
                <a:lnTo>
                  <a:pt x="35166" y="695274"/>
                </a:lnTo>
                <a:close/>
              </a:path>
              <a:path w="116205" h="1431289">
                <a:moveTo>
                  <a:pt x="46964" y="637108"/>
                </a:moveTo>
                <a:lnTo>
                  <a:pt x="36802" y="639749"/>
                </a:lnTo>
                <a:lnTo>
                  <a:pt x="29538" y="644644"/>
                </a:lnTo>
                <a:lnTo>
                  <a:pt x="25177" y="651793"/>
                </a:lnTo>
                <a:lnTo>
                  <a:pt x="23723" y="661200"/>
                </a:lnTo>
                <a:lnTo>
                  <a:pt x="23723" y="665822"/>
                </a:lnTo>
                <a:lnTo>
                  <a:pt x="53174" y="691489"/>
                </a:lnTo>
                <a:lnTo>
                  <a:pt x="63474" y="691489"/>
                </a:lnTo>
                <a:lnTo>
                  <a:pt x="85899" y="680059"/>
                </a:lnTo>
                <a:lnTo>
                  <a:pt x="50050" y="680059"/>
                </a:lnTo>
                <a:lnTo>
                  <a:pt x="43992" y="678522"/>
                </a:lnTo>
                <a:lnTo>
                  <a:pt x="35471" y="672350"/>
                </a:lnTo>
                <a:lnTo>
                  <a:pt x="33337" y="668019"/>
                </a:lnTo>
                <a:lnTo>
                  <a:pt x="33337" y="658126"/>
                </a:lnTo>
                <a:lnTo>
                  <a:pt x="34417" y="654786"/>
                </a:lnTo>
                <a:lnTo>
                  <a:pt x="38709" y="649985"/>
                </a:lnTo>
                <a:lnTo>
                  <a:pt x="42176" y="648347"/>
                </a:lnTo>
                <a:lnTo>
                  <a:pt x="46964" y="647458"/>
                </a:lnTo>
                <a:lnTo>
                  <a:pt x="46964" y="637108"/>
                </a:lnTo>
                <a:close/>
              </a:path>
              <a:path w="116205" h="1431289">
                <a:moveTo>
                  <a:pt x="66675" y="637108"/>
                </a:moveTo>
                <a:lnTo>
                  <a:pt x="66675" y="647458"/>
                </a:lnTo>
                <a:lnTo>
                  <a:pt x="76733" y="649871"/>
                </a:lnTo>
                <a:lnTo>
                  <a:pt x="81775" y="655154"/>
                </a:lnTo>
                <a:lnTo>
                  <a:pt x="81775" y="668616"/>
                </a:lnTo>
                <a:lnTo>
                  <a:pt x="79705" y="672757"/>
                </a:lnTo>
                <a:lnTo>
                  <a:pt x="71424" y="678611"/>
                </a:lnTo>
                <a:lnTo>
                  <a:pt x="65544" y="680059"/>
                </a:lnTo>
                <a:lnTo>
                  <a:pt x="85899" y="680059"/>
                </a:lnTo>
                <a:lnTo>
                  <a:pt x="87172" y="678319"/>
                </a:lnTo>
                <a:lnTo>
                  <a:pt x="90246" y="671321"/>
                </a:lnTo>
                <a:lnTo>
                  <a:pt x="90889" y="668019"/>
                </a:lnTo>
                <a:lnTo>
                  <a:pt x="91008" y="663016"/>
                </a:lnTo>
                <a:lnTo>
                  <a:pt x="89488" y="653144"/>
                </a:lnTo>
                <a:lnTo>
                  <a:pt x="84928" y="645533"/>
                </a:lnTo>
                <a:lnTo>
                  <a:pt x="77324" y="640186"/>
                </a:lnTo>
                <a:lnTo>
                  <a:pt x="66675" y="637108"/>
                </a:lnTo>
                <a:close/>
              </a:path>
              <a:path w="116205" h="1431289">
                <a:moveTo>
                  <a:pt x="60845" y="571512"/>
                </a:moveTo>
                <a:lnTo>
                  <a:pt x="58585" y="571690"/>
                </a:lnTo>
                <a:lnTo>
                  <a:pt x="56680" y="571804"/>
                </a:lnTo>
                <a:lnTo>
                  <a:pt x="53682" y="571944"/>
                </a:lnTo>
                <a:lnTo>
                  <a:pt x="52374" y="572058"/>
                </a:lnTo>
                <a:lnTo>
                  <a:pt x="49161" y="572439"/>
                </a:lnTo>
                <a:lnTo>
                  <a:pt x="46113" y="573011"/>
                </a:lnTo>
                <a:lnTo>
                  <a:pt x="44894" y="573341"/>
                </a:lnTo>
                <a:lnTo>
                  <a:pt x="42151" y="573912"/>
                </a:lnTo>
                <a:lnTo>
                  <a:pt x="23766" y="604113"/>
                </a:lnTo>
                <a:lnTo>
                  <a:pt x="24549" y="608050"/>
                </a:lnTo>
                <a:lnTo>
                  <a:pt x="53174" y="629462"/>
                </a:lnTo>
                <a:lnTo>
                  <a:pt x="68745" y="629462"/>
                </a:lnTo>
                <a:lnTo>
                  <a:pt x="76720" y="626846"/>
                </a:lnTo>
                <a:lnTo>
                  <a:pt x="86484" y="617981"/>
                </a:lnTo>
                <a:lnTo>
                  <a:pt x="52324" y="617981"/>
                </a:lnTo>
                <a:lnTo>
                  <a:pt x="46558" y="617588"/>
                </a:lnTo>
                <a:lnTo>
                  <a:pt x="41960" y="615759"/>
                </a:lnTo>
                <a:lnTo>
                  <a:pt x="35064" y="609180"/>
                </a:lnTo>
                <a:lnTo>
                  <a:pt x="33337" y="604939"/>
                </a:lnTo>
                <a:lnTo>
                  <a:pt x="33438" y="595744"/>
                </a:lnTo>
                <a:lnTo>
                  <a:pt x="52324" y="582574"/>
                </a:lnTo>
                <a:lnTo>
                  <a:pt x="60845" y="582574"/>
                </a:lnTo>
                <a:lnTo>
                  <a:pt x="60845" y="571512"/>
                </a:lnTo>
                <a:close/>
              </a:path>
              <a:path w="116205" h="1431289">
                <a:moveTo>
                  <a:pt x="60845" y="582574"/>
                </a:moveTo>
                <a:lnTo>
                  <a:pt x="52324" y="582574"/>
                </a:lnTo>
                <a:lnTo>
                  <a:pt x="52324" y="617981"/>
                </a:lnTo>
                <a:lnTo>
                  <a:pt x="60845" y="617981"/>
                </a:lnTo>
                <a:lnTo>
                  <a:pt x="60845" y="582574"/>
                </a:lnTo>
                <a:close/>
              </a:path>
              <a:path w="116205" h="1431289">
                <a:moveTo>
                  <a:pt x="69227" y="572376"/>
                </a:moveTo>
                <a:lnTo>
                  <a:pt x="69227" y="583095"/>
                </a:lnTo>
                <a:lnTo>
                  <a:pt x="71107" y="583336"/>
                </a:lnTo>
                <a:lnTo>
                  <a:pt x="72783" y="583971"/>
                </a:lnTo>
                <a:lnTo>
                  <a:pt x="81775" y="597788"/>
                </a:lnTo>
                <a:lnTo>
                  <a:pt x="81775" y="604113"/>
                </a:lnTo>
                <a:lnTo>
                  <a:pt x="60845" y="617981"/>
                </a:lnTo>
                <a:lnTo>
                  <a:pt x="86484" y="617981"/>
                </a:lnTo>
                <a:lnTo>
                  <a:pt x="88163" y="616457"/>
                </a:lnTo>
                <a:lnTo>
                  <a:pt x="91008" y="609206"/>
                </a:lnTo>
                <a:lnTo>
                  <a:pt x="91008" y="592569"/>
                </a:lnTo>
                <a:lnTo>
                  <a:pt x="89115" y="586511"/>
                </a:lnTo>
                <a:lnTo>
                  <a:pt x="81470" y="576859"/>
                </a:lnTo>
                <a:lnTo>
                  <a:pt x="76136" y="573773"/>
                </a:lnTo>
                <a:lnTo>
                  <a:pt x="69227" y="572376"/>
                </a:lnTo>
                <a:close/>
              </a:path>
              <a:path w="116205" h="1431289">
                <a:moveTo>
                  <a:pt x="89192" y="506907"/>
                </a:moveTo>
                <a:lnTo>
                  <a:pt x="38823" y="506907"/>
                </a:lnTo>
                <a:lnTo>
                  <a:pt x="33362" y="508787"/>
                </a:lnTo>
                <a:lnTo>
                  <a:pt x="25654" y="516343"/>
                </a:lnTo>
                <a:lnTo>
                  <a:pt x="23723" y="521627"/>
                </a:lnTo>
                <a:lnTo>
                  <a:pt x="23723" y="532752"/>
                </a:lnTo>
                <a:lnTo>
                  <a:pt x="24587" y="536447"/>
                </a:lnTo>
                <a:lnTo>
                  <a:pt x="27990" y="542696"/>
                </a:lnTo>
                <a:lnTo>
                  <a:pt x="30746" y="545642"/>
                </a:lnTo>
                <a:lnTo>
                  <a:pt x="34556" y="548411"/>
                </a:lnTo>
                <a:lnTo>
                  <a:pt x="34556" y="548639"/>
                </a:lnTo>
                <a:lnTo>
                  <a:pt x="25552" y="548639"/>
                </a:lnTo>
                <a:lnTo>
                  <a:pt x="25552" y="558749"/>
                </a:lnTo>
                <a:lnTo>
                  <a:pt x="89192" y="558749"/>
                </a:lnTo>
                <a:lnTo>
                  <a:pt x="89192" y="548030"/>
                </a:lnTo>
                <a:lnTo>
                  <a:pt x="47942" y="548030"/>
                </a:lnTo>
                <a:lnTo>
                  <a:pt x="42773" y="546493"/>
                </a:lnTo>
                <a:lnTo>
                  <a:pt x="35229" y="540435"/>
                </a:lnTo>
                <a:lnTo>
                  <a:pt x="33440" y="536447"/>
                </a:lnTo>
                <a:lnTo>
                  <a:pt x="33337" y="526173"/>
                </a:lnTo>
                <a:lnTo>
                  <a:pt x="34658" y="522795"/>
                </a:lnTo>
                <a:lnTo>
                  <a:pt x="39928" y="518667"/>
                </a:lnTo>
                <a:lnTo>
                  <a:pt x="44170" y="517626"/>
                </a:lnTo>
                <a:lnTo>
                  <a:pt x="89192" y="517626"/>
                </a:lnTo>
                <a:lnTo>
                  <a:pt x="89192" y="506907"/>
                </a:lnTo>
                <a:close/>
              </a:path>
              <a:path w="116205" h="1431289">
                <a:moveTo>
                  <a:pt x="34429" y="488657"/>
                </a:moveTo>
                <a:lnTo>
                  <a:pt x="25552" y="488657"/>
                </a:lnTo>
                <a:lnTo>
                  <a:pt x="25552" y="497281"/>
                </a:lnTo>
                <a:lnTo>
                  <a:pt x="34429" y="497281"/>
                </a:lnTo>
                <a:lnTo>
                  <a:pt x="34429" y="488657"/>
                </a:lnTo>
                <a:close/>
              </a:path>
              <a:path w="116205" h="1431289">
                <a:moveTo>
                  <a:pt x="89192" y="467715"/>
                </a:moveTo>
                <a:lnTo>
                  <a:pt x="80784" y="467715"/>
                </a:lnTo>
                <a:lnTo>
                  <a:pt x="80784" y="473836"/>
                </a:lnTo>
                <a:lnTo>
                  <a:pt x="80416" y="475500"/>
                </a:lnTo>
                <a:lnTo>
                  <a:pt x="79641" y="476503"/>
                </a:lnTo>
                <a:lnTo>
                  <a:pt x="78867" y="477443"/>
                </a:lnTo>
                <a:lnTo>
                  <a:pt x="77597" y="477939"/>
                </a:lnTo>
                <a:lnTo>
                  <a:pt x="7785" y="477939"/>
                </a:lnTo>
                <a:lnTo>
                  <a:pt x="7785" y="488657"/>
                </a:lnTo>
                <a:lnTo>
                  <a:pt x="85496" y="488657"/>
                </a:lnTo>
                <a:lnTo>
                  <a:pt x="90043" y="484670"/>
                </a:lnTo>
                <a:lnTo>
                  <a:pt x="89979" y="475284"/>
                </a:lnTo>
                <a:lnTo>
                  <a:pt x="89763" y="473316"/>
                </a:lnTo>
                <a:lnTo>
                  <a:pt x="89420" y="470915"/>
                </a:lnTo>
                <a:lnTo>
                  <a:pt x="89192" y="468960"/>
                </a:lnTo>
                <a:lnTo>
                  <a:pt x="89192" y="467715"/>
                </a:lnTo>
                <a:close/>
              </a:path>
              <a:path w="116205" h="1431289">
                <a:moveTo>
                  <a:pt x="34429" y="467715"/>
                </a:moveTo>
                <a:lnTo>
                  <a:pt x="25552" y="467715"/>
                </a:lnTo>
                <a:lnTo>
                  <a:pt x="25552" y="477939"/>
                </a:lnTo>
                <a:lnTo>
                  <a:pt x="34429" y="477939"/>
                </a:lnTo>
                <a:lnTo>
                  <a:pt x="34429" y="467715"/>
                </a:lnTo>
                <a:close/>
              </a:path>
              <a:path w="116205" h="1431289">
                <a:moveTo>
                  <a:pt x="46964" y="373303"/>
                </a:moveTo>
                <a:lnTo>
                  <a:pt x="36802" y="375949"/>
                </a:lnTo>
                <a:lnTo>
                  <a:pt x="29538" y="380852"/>
                </a:lnTo>
                <a:lnTo>
                  <a:pt x="25177" y="388000"/>
                </a:lnTo>
                <a:lnTo>
                  <a:pt x="23723" y="397382"/>
                </a:lnTo>
                <a:lnTo>
                  <a:pt x="23723" y="402005"/>
                </a:lnTo>
                <a:lnTo>
                  <a:pt x="53174" y="427685"/>
                </a:lnTo>
                <a:lnTo>
                  <a:pt x="63474" y="427685"/>
                </a:lnTo>
                <a:lnTo>
                  <a:pt x="85884" y="416267"/>
                </a:lnTo>
                <a:lnTo>
                  <a:pt x="50050" y="416267"/>
                </a:lnTo>
                <a:lnTo>
                  <a:pt x="43992" y="414705"/>
                </a:lnTo>
                <a:lnTo>
                  <a:pt x="35471" y="408558"/>
                </a:lnTo>
                <a:lnTo>
                  <a:pt x="33337" y="404202"/>
                </a:lnTo>
                <a:lnTo>
                  <a:pt x="33337" y="394322"/>
                </a:lnTo>
                <a:lnTo>
                  <a:pt x="34417" y="390969"/>
                </a:lnTo>
                <a:lnTo>
                  <a:pt x="38709" y="386168"/>
                </a:lnTo>
                <a:lnTo>
                  <a:pt x="42176" y="384530"/>
                </a:lnTo>
                <a:lnTo>
                  <a:pt x="46964" y="383628"/>
                </a:lnTo>
                <a:lnTo>
                  <a:pt x="46964" y="373303"/>
                </a:lnTo>
                <a:close/>
              </a:path>
              <a:path w="116205" h="1431289">
                <a:moveTo>
                  <a:pt x="66675" y="373303"/>
                </a:moveTo>
                <a:lnTo>
                  <a:pt x="66675" y="383628"/>
                </a:lnTo>
                <a:lnTo>
                  <a:pt x="76733" y="386067"/>
                </a:lnTo>
                <a:lnTo>
                  <a:pt x="81775" y="391350"/>
                </a:lnTo>
                <a:lnTo>
                  <a:pt x="81775" y="404799"/>
                </a:lnTo>
                <a:lnTo>
                  <a:pt x="79705" y="408965"/>
                </a:lnTo>
                <a:lnTo>
                  <a:pt x="71424" y="414794"/>
                </a:lnTo>
                <a:lnTo>
                  <a:pt x="65544" y="416267"/>
                </a:lnTo>
                <a:lnTo>
                  <a:pt x="85884" y="416267"/>
                </a:lnTo>
                <a:lnTo>
                  <a:pt x="87172" y="414515"/>
                </a:lnTo>
                <a:lnTo>
                  <a:pt x="90246" y="407517"/>
                </a:lnTo>
                <a:lnTo>
                  <a:pt x="90889" y="404202"/>
                </a:lnTo>
                <a:lnTo>
                  <a:pt x="91008" y="399211"/>
                </a:lnTo>
                <a:lnTo>
                  <a:pt x="89488" y="389334"/>
                </a:lnTo>
                <a:lnTo>
                  <a:pt x="84928" y="381723"/>
                </a:lnTo>
                <a:lnTo>
                  <a:pt x="77324" y="376380"/>
                </a:lnTo>
                <a:lnTo>
                  <a:pt x="66675" y="373303"/>
                </a:lnTo>
                <a:close/>
              </a:path>
              <a:path w="116205" h="1431289">
                <a:moveTo>
                  <a:pt x="89192" y="351891"/>
                </a:moveTo>
                <a:lnTo>
                  <a:pt x="1828" y="351891"/>
                </a:lnTo>
                <a:lnTo>
                  <a:pt x="1828" y="362584"/>
                </a:lnTo>
                <a:lnTo>
                  <a:pt x="89192" y="362584"/>
                </a:lnTo>
                <a:lnTo>
                  <a:pt x="89192" y="351891"/>
                </a:lnTo>
                <a:close/>
              </a:path>
              <a:path w="116205" h="1431289">
                <a:moveTo>
                  <a:pt x="89192" y="310768"/>
                </a:moveTo>
                <a:lnTo>
                  <a:pt x="38823" y="310768"/>
                </a:lnTo>
                <a:lnTo>
                  <a:pt x="33362" y="312635"/>
                </a:lnTo>
                <a:lnTo>
                  <a:pt x="25654" y="320179"/>
                </a:lnTo>
                <a:lnTo>
                  <a:pt x="23723" y="325462"/>
                </a:lnTo>
                <a:lnTo>
                  <a:pt x="23723" y="336829"/>
                </a:lnTo>
                <a:lnTo>
                  <a:pt x="34074" y="351637"/>
                </a:lnTo>
                <a:lnTo>
                  <a:pt x="34074" y="351891"/>
                </a:lnTo>
                <a:lnTo>
                  <a:pt x="47790" y="351891"/>
                </a:lnTo>
                <a:lnTo>
                  <a:pt x="42570" y="350329"/>
                </a:lnTo>
                <a:lnTo>
                  <a:pt x="35191" y="344093"/>
                </a:lnTo>
                <a:lnTo>
                  <a:pt x="33337" y="339737"/>
                </a:lnTo>
                <a:lnTo>
                  <a:pt x="33337" y="329564"/>
                </a:lnTo>
                <a:lnTo>
                  <a:pt x="34429" y="326326"/>
                </a:lnTo>
                <a:lnTo>
                  <a:pt x="38823" y="322440"/>
                </a:lnTo>
                <a:lnTo>
                  <a:pt x="42468" y="321487"/>
                </a:lnTo>
                <a:lnTo>
                  <a:pt x="89192" y="321487"/>
                </a:lnTo>
                <a:lnTo>
                  <a:pt x="89192" y="310768"/>
                </a:lnTo>
                <a:close/>
              </a:path>
              <a:path w="116205" h="1431289">
                <a:moveTo>
                  <a:pt x="81023" y="255866"/>
                </a:moveTo>
                <a:lnTo>
                  <a:pt x="45427" y="255866"/>
                </a:lnTo>
                <a:lnTo>
                  <a:pt x="47193" y="256298"/>
                </a:lnTo>
                <a:lnTo>
                  <a:pt x="48361" y="257162"/>
                </a:lnTo>
                <a:lnTo>
                  <a:pt x="49542" y="258000"/>
                </a:lnTo>
                <a:lnTo>
                  <a:pt x="50253" y="259448"/>
                </a:lnTo>
                <a:lnTo>
                  <a:pt x="53395" y="284619"/>
                </a:lnTo>
                <a:lnTo>
                  <a:pt x="53520" y="285445"/>
                </a:lnTo>
                <a:lnTo>
                  <a:pt x="55587" y="290144"/>
                </a:lnTo>
                <a:lnTo>
                  <a:pt x="62318" y="296811"/>
                </a:lnTo>
                <a:lnTo>
                  <a:pt x="66802" y="298462"/>
                </a:lnTo>
                <a:lnTo>
                  <a:pt x="78079" y="298462"/>
                </a:lnTo>
                <a:lnTo>
                  <a:pt x="82613" y="296621"/>
                </a:lnTo>
                <a:lnTo>
                  <a:pt x="89331" y="289242"/>
                </a:lnTo>
                <a:lnTo>
                  <a:pt x="89958" y="287400"/>
                </a:lnTo>
                <a:lnTo>
                  <a:pt x="67132" y="287400"/>
                </a:lnTo>
                <a:lnTo>
                  <a:pt x="64173" y="285381"/>
                </a:lnTo>
                <a:lnTo>
                  <a:pt x="62547" y="281304"/>
                </a:lnTo>
                <a:lnTo>
                  <a:pt x="61645" y="279120"/>
                </a:lnTo>
                <a:lnTo>
                  <a:pt x="61048" y="276656"/>
                </a:lnTo>
                <a:lnTo>
                  <a:pt x="60540" y="272491"/>
                </a:lnTo>
                <a:lnTo>
                  <a:pt x="60236" y="270357"/>
                </a:lnTo>
                <a:lnTo>
                  <a:pt x="59817" y="267030"/>
                </a:lnTo>
                <a:lnTo>
                  <a:pt x="56705" y="256120"/>
                </a:lnTo>
                <a:lnTo>
                  <a:pt x="81275" y="256120"/>
                </a:lnTo>
                <a:lnTo>
                  <a:pt x="81023" y="255866"/>
                </a:lnTo>
                <a:close/>
              </a:path>
              <a:path w="116205" h="1431289">
                <a:moveTo>
                  <a:pt x="89192" y="238366"/>
                </a:moveTo>
                <a:lnTo>
                  <a:pt x="81407" y="238366"/>
                </a:lnTo>
                <a:lnTo>
                  <a:pt x="81483" y="238963"/>
                </a:lnTo>
                <a:lnTo>
                  <a:pt x="81764" y="240436"/>
                </a:lnTo>
                <a:lnTo>
                  <a:pt x="81889" y="244271"/>
                </a:lnTo>
                <a:lnTo>
                  <a:pt x="80645" y="245427"/>
                </a:lnTo>
                <a:lnTo>
                  <a:pt x="35890" y="245427"/>
                </a:lnTo>
                <a:lnTo>
                  <a:pt x="31534" y="247535"/>
                </a:lnTo>
                <a:lnTo>
                  <a:pt x="25298" y="256057"/>
                </a:lnTo>
                <a:lnTo>
                  <a:pt x="23723" y="262013"/>
                </a:lnTo>
                <a:lnTo>
                  <a:pt x="23780" y="275551"/>
                </a:lnTo>
                <a:lnTo>
                  <a:pt x="44894" y="295313"/>
                </a:lnTo>
                <a:lnTo>
                  <a:pt x="44894" y="285445"/>
                </a:lnTo>
                <a:lnTo>
                  <a:pt x="40436" y="284619"/>
                </a:lnTo>
                <a:lnTo>
                  <a:pt x="37287" y="283121"/>
                </a:lnTo>
                <a:lnTo>
                  <a:pt x="33540" y="278650"/>
                </a:lnTo>
                <a:lnTo>
                  <a:pt x="32696" y="275551"/>
                </a:lnTo>
                <a:lnTo>
                  <a:pt x="32613" y="260769"/>
                </a:lnTo>
                <a:lnTo>
                  <a:pt x="36093" y="255866"/>
                </a:lnTo>
                <a:lnTo>
                  <a:pt x="81023" y="255866"/>
                </a:lnTo>
                <a:lnTo>
                  <a:pt x="80670" y="255511"/>
                </a:lnTo>
                <a:lnTo>
                  <a:pt x="90398" y="248208"/>
                </a:lnTo>
                <a:lnTo>
                  <a:pt x="90297" y="242430"/>
                </a:lnTo>
                <a:lnTo>
                  <a:pt x="89789" y="240436"/>
                </a:lnTo>
                <a:lnTo>
                  <a:pt x="89306" y="238963"/>
                </a:lnTo>
                <a:lnTo>
                  <a:pt x="89192" y="238366"/>
                </a:lnTo>
                <a:close/>
              </a:path>
              <a:path w="116205" h="1431289">
                <a:moveTo>
                  <a:pt x="81275" y="256120"/>
                </a:moveTo>
                <a:lnTo>
                  <a:pt x="69202" y="256120"/>
                </a:lnTo>
                <a:lnTo>
                  <a:pt x="71107" y="256641"/>
                </a:lnTo>
                <a:lnTo>
                  <a:pt x="72885" y="257708"/>
                </a:lnTo>
                <a:lnTo>
                  <a:pt x="82130" y="279577"/>
                </a:lnTo>
                <a:lnTo>
                  <a:pt x="81216" y="282422"/>
                </a:lnTo>
                <a:lnTo>
                  <a:pt x="77571" y="286423"/>
                </a:lnTo>
                <a:lnTo>
                  <a:pt x="74917" y="287400"/>
                </a:lnTo>
                <a:lnTo>
                  <a:pt x="89958" y="287400"/>
                </a:lnTo>
                <a:lnTo>
                  <a:pt x="90904" y="284619"/>
                </a:lnTo>
                <a:lnTo>
                  <a:pt x="90973" y="275247"/>
                </a:lnTo>
                <a:lnTo>
                  <a:pt x="90716" y="273011"/>
                </a:lnTo>
                <a:lnTo>
                  <a:pt x="90034" y="270357"/>
                </a:lnTo>
                <a:lnTo>
                  <a:pt x="89496" y="268160"/>
                </a:lnTo>
                <a:lnTo>
                  <a:pt x="82537" y="257390"/>
                </a:lnTo>
                <a:lnTo>
                  <a:pt x="81275" y="256120"/>
                </a:lnTo>
                <a:close/>
              </a:path>
              <a:path w="116205" h="1431289">
                <a:moveTo>
                  <a:pt x="89192" y="175475"/>
                </a:moveTo>
                <a:lnTo>
                  <a:pt x="38823" y="175475"/>
                </a:lnTo>
                <a:lnTo>
                  <a:pt x="33362" y="177330"/>
                </a:lnTo>
                <a:lnTo>
                  <a:pt x="25654" y="184899"/>
                </a:lnTo>
                <a:lnTo>
                  <a:pt x="23723" y="190157"/>
                </a:lnTo>
                <a:lnTo>
                  <a:pt x="23723" y="201307"/>
                </a:lnTo>
                <a:lnTo>
                  <a:pt x="24587" y="205003"/>
                </a:lnTo>
                <a:lnTo>
                  <a:pt x="27990" y="211251"/>
                </a:lnTo>
                <a:lnTo>
                  <a:pt x="30746" y="214185"/>
                </a:lnTo>
                <a:lnTo>
                  <a:pt x="34556" y="216941"/>
                </a:lnTo>
                <a:lnTo>
                  <a:pt x="34556" y="217195"/>
                </a:lnTo>
                <a:lnTo>
                  <a:pt x="25552" y="217195"/>
                </a:lnTo>
                <a:lnTo>
                  <a:pt x="25552" y="227279"/>
                </a:lnTo>
                <a:lnTo>
                  <a:pt x="89192" y="227279"/>
                </a:lnTo>
                <a:lnTo>
                  <a:pt x="89192" y="216585"/>
                </a:lnTo>
                <a:lnTo>
                  <a:pt x="47942" y="216585"/>
                </a:lnTo>
                <a:lnTo>
                  <a:pt x="42773" y="215049"/>
                </a:lnTo>
                <a:lnTo>
                  <a:pt x="38989" y="212013"/>
                </a:lnTo>
                <a:lnTo>
                  <a:pt x="35229" y="208953"/>
                </a:lnTo>
                <a:lnTo>
                  <a:pt x="33446" y="205003"/>
                </a:lnTo>
                <a:lnTo>
                  <a:pt x="33337" y="194729"/>
                </a:lnTo>
                <a:lnTo>
                  <a:pt x="34658" y="191325"/>
                </a:lnTo>
                <a:lnTo>
                  <a:pt x="39928" y="187197"/>
                </a:lnTo>
                <a:lnTo>
                  <a:pt x="44170" y="186131"/>
                </a:lnTo>
                <a:lnTo>
                  <a:pt x="89192" y="186131"/>
                </a:lnTo>
                <a:lnTo>
                  <a:pt x="89192" y="175475"/>
                </a:lnTo>
                <a:close/>
              </a:path>
              <a:path w="116205" h="1431289">
                <a:moveTo>
                  <a:pt x="88099" y="106806"/>
                </a:moveTo>
                <a:lnTo>
                  <a:pt x="25552" y="106806"/>
                </a:lnTo>
                <a:lnTo>
                  <a:pt x="25552" y="116916"/>
                </a:lnTo>
                <a:lnTo>
                  <a:pt x="34556" y="116916"/>
                </a:lnTo>
                <a:lnTo>
                  <a:pt x="34556" y="117157"/>
                </a:lnTo>
                <a:lnTo>
                  <a:pt x="23723" y="131394"/>
                </a:lnTo>
                <a:lnTo>
                  <a:pt x="23723" y="140360"/>
                </a:lnTo>
                <a:lnTo>
                  <a:pt x="42646" y="160781"/>
                </a:lnTo>
                <a:lnTo>
                  <a:pt x="46583" y="162064"/>
                </a:lnTo>
                <a:lnTo>
                  <a:pt x="50977" y="162661"/>
                </a:lnTo>
                <a:lnTo>
                  <a:pt x="61201" y="162661"/>
                </a:lnTo>
                <a:lnTo>
                  <a:pt x="66040" y="162039"/>
                </a:lnTo>
                <a:lnTo>
                  <a:pt x="74625" y="159423"/>
                </a:lnTo>
                <a:lnTo>
                  <a:pt x="78320" y="157581"/>
                </a:lnTo>
                <a:lnTo>
                  <a:pt x="81407" y="155117"/>
                </a:lnTo>
                <a:lnTo>
                  <a:pt x="84493" y="152717"/>
                </a:lnTo>
                <a:lnTo>
                  <a:pt x="85397" y="151599"/>
                </a:lnTo>
                <a:lnTo>
                  <a:pt x="48717" y="151599"/>
                </a:lnTo>
                <a:lnTo>
                  <a:pt x="42964" y="150190"/>
                </a:lnTo>
                <a:lnTo>
                  <a:pt x="35267" y="144500"/>
                </a:lnTo>
                <a:lnTo>
                  <a:pt x="33372" y="140360"/>
                </a:lnTo>
                <a:lnTo>
                  <a:pt x="33337" y="128854"/>
                </a:lnTo>
                <a:lnTo>
                  <a:pt x="35483" y="124459"/>
                </a:lnTo>
                <a:lnTo>
                  <a:pt x="44094" y="118541"/>
                </a:lnTo>
                <a:lnTo>
                  <a:pt x="50419" y="117068"/>
                </a:lnTo>
                <a:lnTo>
                  <a:pt x="111000" y="117068"/>
                </a:lnTo>
                <a:lnTo>
                  <a:pt x="109982" y="115150"/>
                </a:lnTo>
                <a:lnTo>
                  <a:pt x="91541" y="107048"/>
                </a:lnTo>
                <a:lnTo>
                  <a:pt x="88099" y="106806"/>
                </a:lnTo>
                <a:close/>
              </a:path>
              <a:path w="116205" h="1431289">
                <a:moveTo>
                  <a:pt x="111243" y="117525"/>
                </a:moveTo>
                <a:lnTo>
                  <a:pt x="89154" y="117525"/>
                </a:lnTo>
                <a:lnTo>
                  <a:pt x="92659" y="117843"/>
                </a:lnTo>
                <a:lnTo>
                  <a:pt x="97777" y="119049"/>
                </a:lnTo>
                <a:lnTo>
                  <a:pt x="107021" y="139979"/>
                </a:lnTo>
                <a:lnTo>
                  <a:pt x="106298" y="142976"/>
                </a:lnTo>
                <a:lnTo>
                  <a:pt x="103225" y="147370"/>
                </a:lnTo>
                <a:lnTo>
                  <a:pt x="100634" y="148983"/>
                </a:lnTo>
                <a:lnTo>
                  <a:pt x="96977" y="150025"/>
                </a:lnTo>
                <a:lnTo>
                  <a:pt x="96977" y="160731"/>
                </a:lnTo>
                <a:lnTo>
                  <a:pt x="115853" y="140360"/>
                </a:lnTo>
                <a:lnTo>
                  <a:pt x="115783" y="128854"/>
                </a:lnTo>
                <a:lnTo>
                  <a:pt x="114769" y="124167"/>
                </a:lnTo>
                <a:lnTo>
                  <a:pt x="111243" y="117525"/>
                </a:lnTo>
                <a:close/>
              </a:path>
              <a:path w="116205" h="1431289">
                <a:moveTo>
                  <a:pt x="111000" y="117068"/>
                </a:moveTo>
                <a:lnTo>
                  <a:pt x="66065" y="117068"/>
                </a:lnTo>
                <a:lnTo>
                  <a:pt x="71729" y="118567"/>
                </a:lnTo>
                <a:lnTo>
                  <a:pt x="79756" y="124663"/>
                </a:lnTo>
                <a:lnTo>
                  <a:pt x="81739" y="128854"/>
                </a:lnTo>
                <a:lnTo>
                  <a:pt x="81775" y="139979"/>
                </a:lnTo>
                <a:lnTo>
                  <a:pt x="79565" y="144221"/>
                </a:lnTo>
                <a:lnTo>
                  <a:pt x="75133" y="147154"/>
                </a:lnTo>
                <a:lnTo>
                  <a:pt x="70713" y="150126"/>
                </a:lnTo>
                <a:lnTo>
                  <a:pt x="64439" y="151599"/>
                </a:lnTo>
                <a:lnTo>
                  <a:pt x="85397" y="151599"/>
                </a:lnTo>
                <a:lnTo>
                  <a:pt x="86868" y="149783"/>
                </a:lnTo>
                <a:lnTo>
                  <a:pt x="90182" y="142976"/>
                </a:lnTo>
                <a:lnTo>
                  <a:pt x="90934" y="139496"/>
                </a:lnTo>
                <a:lnTo>
                  <a:pt x="91008" y="130467"/>
                </a:lnTo>
                <a:lnTo>
                  <a:pt x="89954" y="126542"/>
                </a:lnTo>
                <a:lnTo>
                  <a:pt x="82107" y="117843"/>
                </a:lnTo>
                <a:lnTo>
                  <a:pt x="82003" y="117525"/>
                </a:lnTo>
                <a:lnTo>
                  <a:pt x="111243" y="117525"/>
                </a:lnTo>
                <a:lnTo>
                  <a:pt x="111000" y="117068"/>
                </a:lnTo>
                <a:close/>
              </a:path>
              <a:path w="116205" h="1431289">
                <a:moveTo>
                  <a:pt x="60845" y="37122"/>
                </a:moveTo>
                <a:lnTo>
                  <a:pt x="58585" y="37274"/>
                </a:lnTo>
                <a:lnTo>
                  <a:pt x="53682" y="37553"/>
                </a:lnTo>
                <a:lnTo>
                  <a:pt x="51295" y="37757"/>
                </a:lnTo>
                <a:lnTo>
                  <a:pt x="49161" y="38036"/>
                </a:lnTo>
                <a:lnTo>
                  <a:pt x="47205" y="38366"/>
                </a:lnTo>
                <a:lnTo>
                  <a:pt x="46113" y="38595"/>
                </a:lnTo>
                <a:lnTo>
                  <a:pt x="44894" y="38950"/>
                </a:lnTo>
                <a:lnTo>
                  <a:pt x="42151" y="39509"/>
                </a:lnTo>
                <a:lnTo>
                  <a:pt x="23768" y="69697"/>
                </a:lnTo>
                <a:lnTo>
                  <a:pt x="24549" y="73659"/>
                </a:lnTo>
                <a:lnTo>
                  <a:pt x="53174" y="95034"/>
                </a:lnTo>
                <a:lnTo>
                  <a:pt x="68745" y="95034"/>
                </a:lnTo>
                <a:lnTo>
                  <a:pt x="76720" y="92417"/>
                </a:lnTo>
                <a:lnTo>
                  <a:pt x="86473" y="83591"/>
                </a:lnTo>
                <a:lnTo>
                  <a:pt x="52324" y="83591"/>
                </a:lnTo>
                <a:lnTo>
                  <a:pt x="46558" y="83184"/>
                </a:lnTo>
                <a:lnTo>
                  <a:pt x="41960" y="81330"/>
                </a:lnTo>
                <a:lnTo>
                  <a:pt x="35064" y="74790"/>
                </a:lnTo>
                <a:lnTo>
                  <a:pt x="33337" y="70535"/>
                </a:lnTo>
                <a:lnTo>
                  <a:pt x="33438" y="61353"/>
                </a:lnTo>
                <a:lnTo>
                  <a:pt x="52324" y="48183"/>
                </a:lnTo>
                <a:lnTo>
                  <a:pt x="60845" y="48183"/>
                </a:lnTo>
                <a:lnTo>
                  <a:pt x="60845" y="37122"/>
                </a:lnTo>
                <a:close/>
              </a:path>
              <a:path w="116205" h="1431289">
                <a:moveTo>
                  <a:pt x="60845" y="48183"/>
                </a:moveTo>
                <a:lnTo>
                  <a:pt x="52324" y="48183"/>
                </a:lnTo>
                <a:lnTo>
                  <a:pt x="52324" y="83591"/>
                </a:lnTo>
                <a:lnTo>
                  <a:pt x="60845" y="83591"/>
                </a:lnTo>
                <a:lnTo>
                  <a:pt x="60845" y="48183"/>
                </a:lnTo>
                <a:close/>
              </a:path>
              <a:path w="116205" h="1431289">
                <a:moveTo>
                  <a:pt x="69227" y="37947"/>
                </a:moveTo>
                <a:lnTo>
                  <a:pt x="69227" y="48666"/>
                </a:lnTo>
                <a:lnTo>
                  <a:pt x="71107" y="48907"/>
                </a:lnTo>
                <a:lnTo>
                  <a:pt x="72783" y="49529"/>
                </a:lnTo>
                <a:lnTo>
                  <a:pt x="81775" y="63398"/>
                </a:lnTo>
                <a:lnTo>
                  <a:pt x="81775" y="69697"/>
                </a:lnTo>
                <a:lnTo>
                  <a:pt x="66319" y="83096"/>
                </a:lnTo>
                <a:lnTo>
                  <a:pt x="65100" y="83273"/>
                </a:lnTo>
                <a:lnTo>
                  <a:pt x="60845" y="83591"/>
                </a:lnTo>
                <a:lnTo>
                  <a:pt x="86473" y="83591"/>
                </a:lnTo>
                <a:lnTo>
                  <a:pt x="88163" y="82054"/>
                </a:lnTo>
                <a:lnTo>
                  <a:pt x="91008" y="74790"/>
                </a:lnTo>
                <a:lnTo>
                  <a:pt x="91008" y="58140"/>
                </a:lnTo>
                <a:lnTo>
                  <a:pt x="89115" y="52082"/>
                </a:lnTo>
                <a:lnTo>
                  <a:pt x="85305" y="47294"/>
                </a:lnTo>
                <a:lnTo>
                  <a:pt x="81470" y="42430"/>
                </a:lnTo>
                <a:lnTo>
                  <a:pt x="76136" y="39344"/>
                </a:lnTo>
                <a:lnTo>
                  <a:pt x="69227" y="37947"/>
                </a:lnTo>
                <a:close/>
              </a:path>
              <a:path w="116205" h="1431289">
                <a:moveTo>
                  <a:pt x="56832" y="0"/>
                </a:moveTo>
                <a:lnTo>
                  <a:pt x="51460" y="0"/>
                </a:lnTo>
                <a:lnTo>
                  <a:pt x="46240" y="469"/>
                </a:lnTo>
                <a:lnTo>
                  <a:pt x="8648" y="15405"/>
                </a:lnTo>
                <a:lnTo>
                  <a:pt x="3403" y="18719"/>
                </a:lnTo>
                <a:lnTo>
                  <a:pt x="78" y="20866"/>
                </a:lnTo>
                <a:lnTo>
                  <a:pt x="0" y="28105"/>
                </a:lnTo>
                <a:lnTo>
                  <a:pt x="5651" y="25272"/>
                </a:lnTo>
                <a:lnTo>
                  <a:pt x="9791" y="23253"/>
                </a:lnTo>
                <a:lnTo>
                  <a:pt x="14900" y="20866"/>
                </a:lnTo>
                <a:lnTo>
                  <a:pt x="16306" y="20256"/>
                </a:lnTo>
                <a:lnTo>
                  <a:pt x="19227" y="18922"/>
                </a:lnTo>
                <a:lnTo>
                  <a:pt x="28244" y="15405"/>
                </a:lnTo>
                <a:lnTo>
                  <a:pt x="33566" y="13868"/>
                </a:lnTo>
                <a:lnTo>
                  <a:pt x="44183" y="11912"/>
                </a:lnTo>
                <a:lnTo>
                  <a:pt x="50012" y="11417"/>
                </a:lnTo>
                <a:lnTo>
                  <a:pt x="99949" y="11417"/>
                </a:lnTo>
                <a:lnTo>
                  <a:pt x="99352" y="11061"/>
                </a:lnTo>
                <a:lnTo>
                  <a:pt x="98018" y="10350"/>
                </a:lnTo>
                <a:lnTo>
                  <a:pt x="96672" y="9601"/>
                </a:lnTo>
                <a:lnTo>
                  <a:pt x="95199" y="8864"/>
                </a:lnTo>
                <a:lnTo>
                  <a:pt x="93573" y="8153"/>
                </a:lnTo>
                <a:lnTo>
                  <a:pt x="84662" y="4586"/>
                </a:lnTo>
                <a:lnTo>
                  <a:pt x="75569" y="2038"/>
                </a:lnTo>
                <a:lnTo>
                  <a:pt x="66293" y="509"/>
                </a:lnTo>
                <a:lnTo>
                  <a:pt x="56832" y="0"/>
                </a:lnTo>
                <a:close/>
              </a:path>
              <a:path w="116205" h="1431289">
                <a:moveTo>
                  <a:pt x="99949" y="11417"/>
                </a:moveTo>
                <a:lnTo>
                  <a:pt x="62179" y="11417"/>
                </a:lnTo>
                <a:lnTo>
                  <a:pt x="67856" y="11823"/>
                </a:lnTo>
                <a:lnTo>
                  <a:pt x="78879" y="13347"/>
                </a:lnTo>
                <a:lnTo>
                  <a:pt x="83959" y="14503"/>
                </a:lnTo>
                <a:lnTo>
                  <a:pt x="92151" y="17297"/>
                </a:lnTo>
                <a:lnTo>
                  <a:pt x="93687" y="17881"/>
                </a:lnTo>
                <a:lnTo>
                  <a:pt x="95237" y="18427"/>
                </a:lnTo>
                <a:lnTo>
                  <a:pt x="114376" y="27965"/>
                </a:lnTo>
                <a:lnTo>
                  <a:pt x="114376" y="20573"/>
                </a:lnTo>
                <a:lnTo>
                  <a:pt x="109410" y="17271"/>
                </a:lnTo>
                <a:lnTo>
                  <a:pt x="103873" y="13754"/>
                </a:lnTo>
                <a:lnTo>
                  <a:pt x="99949" y="114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16" name="bk object 216"/>
          <p:cNvSpPr/>
          <p:nvPr/>
        </p:nvSpPr>
        <p:spPr>
          <a:xfrm>
            <a:off x="2386985" y="6068291"/>
            <a:ext cx="34260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173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17" name="bk object 217"/>
          <p:cNvSpPr/>
          <p:nvPr/>
        </p:nvSpPr>
        <p:spPr>
          <a:xfrm>
            <a:off x="2386985" y="5643392"/>
            <a:ext cx="34260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173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18" name="bk object 218"/>
          <p:cNvSpPr/>
          <p:nvPr/>
        </p:nvSpPr>
        <p:spPr>
          <a:xfrm>
            <a:off x="2386985" y="5218507"/>
            <a:ext cx="34260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173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19" name="bk object 219"/>
          <p:cNvSpPr/>
          <p:nvPr/>
        </p:nvSpPr>
        <p:spPr>
          <a:xfrm>
            <a:off x="2386985" y="4793608"/>
            <a:ext cx="34260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173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20" name="bk object 220"/>
          <p:cNvSpPr/>
          <p:nvPr/>
        </p:nvSpPr>
        <p:spPr>
          <a:xfrm>
            <a:off x="2386985" y="4368709"/>
            <a:ext cx="34260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173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21" name="bk object 221"/>
          <p:cNvSpPr/>
          <p:nvPr/>
        </p:nvSpPr>
        <p:spPr>
          <a:xfrm>
            <a:off x="2386985" y="3943809"/>
            <a:ext cx="34260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173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22" name="bk object 222"/>
          <p:cNvSpPr/>
          <p:nvPr/>
        </p:nvSpPr>
        <p:spPr>
          <a:xfrm>
            <a:off x="2090603" y="6003347"/>
            <a:ext cx="181808" cy="1026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23" name="bk object 223"/>
          <p:cNvSpPr/>
          <p:nvPr/>
        </p:nvSpPr>
        <p:spPr>
          <a:xfrm>
            <a:off x="2090604" y="5578463"/>
            <a:ext cx="182707" cy="1026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24" name="bk object 224"/>
          <p:cNvSpPr/>
          <p:nvPr/>
        </p:nvSpPr>
        <p:spPr>
          <a:xfrm>
            <a:off x="2090604" y="5153549"/>
            <a:ext cx="183604" cy="1026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25" name="bk object 225"/>
          <p:cNvSpPr/>
          <p:nvPr/>
        </p:nvSpPr>
        <p:spPr>
          <a:xfrm>
            <a:off x="2173910" y="4728680"/>
            <a:ext cx="109870" cy="103167"/>
          </a:xfrm>
          <a:custGeom>
            <a:avLst/>
            <a:gdLst/>
            <a:ahLst/>
            <a:cxnLst/>
            <a:rect l="l" t="t" r="r" b="b"/>
            <a:pathLst>
              <a:path w="59055" h="88264">
                <a:moveTo>
                  <a:pt x="38785" y="0"/>
                </a:moveTo>
                <a:lnTo>
                  <a:pt x="19964" y="0"/>
                </a:lnTo>
                <a:lnTo>
                  <a:pt x="12674" y="3771"/>
                </a:lnTo>
                <a:lnTo>
                  <a:pt x="0" y="44145"/>
                </a:lnTo>
                <a:lnTo>
                  <a:pt x="474" y="54070"/>
                </a:lnTo>
                <a:lnTo>
                  <a:pt x="19913" y="87858"/>
                </a:lnTo>
                <a:lnTo>
                  <a:pt x="38734" y="87858"/>
                </a:lnTo>
                <a:lnTo>
                  <a:pt x="45973" y="84035"/>
                </a:lnTo>
                <a:lnTo>
                  <a:pt x="49843" y="78231"/>
                </a:lnTo>
                <a:lnTo>
                  <a:pt x="23367" y="78231"/>
                </a:lnTo>
                <a:lnTo>
                  <a:pt x="18935" y="75349"/>
                </a:lnTo>
                <a:lnTo>
                  <a:pt x="11450" y="44145"/>
                </a:lnTo>
                <a:lnTo>
                  <a:pt x="11451" y="43687"/>
                </a:lnTo>
                <a:lnTo>
                  <a:pt x="23494" y="9601"/>
                </a:lnTo>
                <a:lnTo>
                  <a:pt x="49873" y="9601"/>
                </a:lnTo>
                <a:lnTo>
                  <a:pt x="45973" y="3771"/>
                </a:lnTo>
                <a:lnTo>
                  <a:pt x="38785" y="0"/>
                </a:lnTo>
                <a:close/>
              </a:path>
              <a:path w="59055" h="88264">
                <a:moveTo>
                  <a:pt x="49873" y="9601"/>
                </a:moveTo>
                <a:lnTo>
                  <a:pt x="35178" y="9601"/>
                </a:lnTo>
                <a:lnTo>
                  <a:pt x="39611" y="12496"/>
                </a:lnTo>
                <a:lnTo>
                  <a:pt x="42659" y="18300"/>
                </a:lnTo>
                <a:lnTo>
                  <a:pt x="44652" y="23174"/>
                </a:lnTo>
                <a:lnTo>
                  <a:pt x="46077" y="29089"/>
                </a:lnTo>
                <a:lnTo>
                  <a:pt x="46933" y="36042"/>
                </a:lnTo>
                <a:lnTo>
                  <a:pt x="47214" y="44145"/>
                </a:lnTo>
                <a:lnTo>
                  <a:pt x="46935" y="52021"/>
                </a:lnTo>
                <a:lnTo>
                  <a:pt x="35204" y="78231"/>
                </a:lnTo>
                <a:lnTo>
                  <a:pt x="49843" y="78231"/>
                </a:lnTo>
                <a:lnTo>
                  <a:pt x="58661" y="43687"/>
                </a:lnTo>
                <a:lnTo>
                  <a:pt x="58185" y="33808"/>
                </a:lnTo>
                <a:lnTo>
                  <a:pt x="56757" y="25136"/>
                </a:lnTo>
                <a:lnTo>
                  <a:pt x="54380" y="17659"/>
                </a:lnTo>
                <a:lnTo>
                  <a:pt x="51053" y="11366"/>
                </a:lnTo>
                <a:lnTo>
                  <a:pt x="49873" y="96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26" name="bk object 226"/>
          <p:cNvSpPr/>
          <p:nvPr/>
        </p:nvSpPr>
        <p:spPr>
          <a:xfrm>
            <a:off x="2173222" y="4303767"/>
            <a:ext cx="111051" cy="103167"/>
          </a:xfrm>
          <a:custGeom>
            <a:avLst/>
            <a:gdLst/>
            <a:ahLst/>
            <a:cxnLst/>
            <a:rect l="l" t="t" r="r" b="b"/>
            <a:pathLst>
              <a:path w="59690" h="88264">
                <a:moveTo>
                  <a:pt x="11074" y="59372"/>
                </a:moveTo>
                <a:lnTo>
                  <a:pt x="0" y="59372"/>
                </a:lnTo>
                <a:lnTo>
                  <a:pt x="330" y="62509"/>
                </a:lnTo>
                <a:lnTo>
                  <a:pt x="2679" y="72517"/>
                </a:lnTo>
                <a:lnTo>
                  <a:pt x="3721" y="75552"/>
                </a:lnTo>
                <a:lnTo>
                  <a:pt x="5232" y="78003"/>
                </a:lnTo>
                <a:lnTo>
                  <a:pt x="7188" y="79946"/>
                </a:lnTo>
                <a:lnTo>
                  <a:pt x="9525" y="82575"/>
                </a:lnTo>
                <a:lnTo>
                  <a:pt x="12636" y="84531"/>
                </a:lnTo>
                <a:lnTo>
                  <a:pt x="20345" y="87185"/>
                </a:lnTo>
                <a:lnTo>
                  <a:pt x="24587" y="87858"/>
                </a:lnTo>
                <a:lnTo>
                  <a:pt x="33756" y="87858"/>
                </a:lnTo>
                <a:lnTo>
                  <a:pt x="37858" y="87210"/>
                </a:lnTo>
                <a:lnTo>
                  <a:pt x="45237" y="84620"/>
                </a:lnTo>
                <a:lnTo>
                  <a:pt x="48412" y="82727"/>
                </a:lnTo>
                <a:lnTo>
                  <a:pt x="53296" y="78232"/>
                </a:lnTo>
                <a:lnTo>
                  <a:pt x="20574" y="78232"/>
                </a:lnTo>
                <a:lnTo>
                  <a:pt x="15138" y="75082"/>
                </a:lnTo>
                <a:lnTo>
                  <a:pt x="11186" y="61099"/>
                </a:lnTo>
                <a:lnTo>
                  <a:pt x="11074" y="59372"/>
                </a:lnTo>
                <a:close/>
              </a:path>
              <a:path w="59690" h="88264">
                <a:moveTo>
                  <a:pt x="54508" y="45999"/>
                </a:moveTo>
                <a:lnTo>
                  <a:pt x="35204" y="45999"/>
                </a:lnTo>
                <a:lnTo>
                  <a:pt x="39839" y="47358"/>
                </a:lnTo>
                <a:lnTo>
                  <a:pt x="43078" y="50012"/>
                </a:lnTo>
                <a:lnTo>
                  <a:pt x="46316" y="52705"/>
                </a:lnTo>
                <a:lnTo>
                  <a:pt x="47955" y="56515"/>
                </a:lnTo>
                <a:lnTo>
                  <a:pt x="47955" y="66560"/>
                </a:lnTo>
                <a:lnTo>
                  <a:pt x="46240" y="70637"/>
                </a:lnTo>
                <a:lnTo>
                  <a:pt x="39433" y="76733"/>
                </a:lnTo>
                <a:lnTo>
                  <a:pt x="34848" y="78232"/>
                </a:lnTo>
                <a:lnTo>
                  <a:pt x="53296" y="78232"/>
                </a:lnTo>
                <a:lnTo>
                  <a:pt x="59385" y="54254"/>
                </a:lnTo>
                <a:lnTo>
                  <a:pt x="57759" y="49491"/>
                </a:lnTo>
                <a:lnTo>
                  <a:pt x="54508" y="45999"/>
                </a:lnTo>
                <a:close/>
              </a:path>
              <a:path w="59690" h="88264">
                <a:moveTo>
                  <a:pt x="23126" y="36868"/>
                </a:moveTo>
                <a:lnTo>
                  <a:pt x="23126" y="46113"/>
                </a:lnTo>
                <a:lnTo>
                  <a:pt x="27876" y="45999"/>
                </a:lnTo>
                <a:lnTo>
                  <a:pt x="54508" y="45999"/>
                </a:lnTo>
                <a:lnTo>
                  <a:pt x="45135" y="40386"/>
                </a:lnTo>
                <a:lnTo>
                  <a:pt x="45135" y="40170"/>
                </a:lnTo>
                <a:lnTo>
                  <a:pt x="48717" y="38773"/>
                </a:lnTo>
                <a:lnTo>
                  <a:pt x="50815" y="37096"/>
                </a:lnTo>
                <a:lnTo>
                  <a:pt x="26098" y="37084"/>
                </a:lnTo>
                <a:lnTo>
                  <a:pt x="23126" y="36868"/>
                </a:lnTo>
                <a:close/>
              </a:path>
              <a:path w="59690" h="88264">
                <a:moveTo>
                  <a:pt x="52250" y="9601"/>
                </a:moveTo>
                <a:lnTo>
                  <a:pt x="34061" y="9601"/>
                </a:lnTo>
                <a:lnTo>
                  <a:pt x="37922" y="10845"/>
                </a:lnTo>
                <a:lnTo>
                  <a:pt x="43599" y="15697"/>
                </a:lnTo>
                <a:lnTo>
                  <a:pt x="45021" y="19100"/>
                </a:lnTo>
                <a:lnTo>
                  <a:pt x="44972" y="27978"/>
                </a:lnTo>
                <a:lnTo>
                  <a:pt x="43573" y="31242"/>
                </a:lnTo>
                <a:lnTo>
                  <a:pt x="37820" y="35953"/>
                </a:lnTo>
                <a:lnTo>
                  <a:pt x="33667" y="37096"/>
                </a:lnTo>
                <a:lnTo>
                  <a:pt x="50831" y="37084"/>
                </a:lnTo>
                <a:lnTo>
                  <a:pt x="51435" y="36601"/>
                </a:lnTo>
                <a:lnTo>
                  <a:pt x="55156" y="30695"/>
                </a:lnTo>
                <a:lnTo>
                  <a:pt x="56095" y="27025"/>
                </a:lnTo>
                <a:lnTo>
                  <a:pt x="56072" y="19100"/>
                </a:lnTo>
                <a:lnTo>
                  <a:pt x="55460" y="16129"/>
                </a:lnTo>
                <a:lnTo>
                  <a:pt x="52959" y="10541"/>
                </a:lnTo>
                <a:lnTo>
                  <a:pt x="52250" y="9601"/>
                </a:lnTo>
                <a:close/>
              </a:path>
              <a:path w="59690" h="88264">
                <a:moveTo>
                  <a:pt x="33667" y="0"/>
                </a:moveTo>
                <a:lnTo>
                  <a:pt x="29692" y="0"/>
                </a:lnTo>
                <a:lnTo>
                  <a:pt x="20896" y="917"/>
                </a:lnTo>
                <a:lnTo>
                  <a:pt x="2070" y="27978"/>
                </a:lnTo>
                <a:lnTo>
                  <a:pt x="12547" y="27978"/>
                </a:lnTo>
                <a:lnTo>
                  <a:pt x="12852" y="24511"/>
                </a:lnTo>
                <a:lnTo>
                  <a:pt x="13309" y="21793"/>
                </a:lnTo>
                <a:lnTo>
                  <a:pt x="14439" y="17983"/>
                </a:lnTo>
                <a:lnTo>
                  <a:pt x="15328" y="16306"/>
                </a:lnTo>
                <a:lnTo>
                  <a:pt x="16648" y="14719"/>
                </a:lnTo>
                <a:lnTo>
                  <a:pt x="19304" y="11366"/>
                </a:lnTo>
                <a:lnTo>
                  <a:pt x="23520" y="9601"/>
                </a:lnTo>
                <a:lnTo>
                  <a:pt x="52250" y="9601"/>
                </a:lnTo>
                <a:lnTo>
                  <a:pt x="51168" y="8166"/>
                </a:lnTo>
                <a:lnTo>
                  <a:pt x="48856" y="6197"/>
                </a:lnTo>
                <a:lnTo>
                  <a:pt x="46545" y="4267"/>
                </a:lnTo>
                <a:lnTo>
                  <a:pt x="43776" y="2730"/>
                </a:lnTo>
                <a:lnTo>
                  <a:pt x="37274" y="571"/>
                </a:lnTo>
                <a:lnTo>
                  <a:pt x="336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27" name="bk object 227"/>
          <p:cNvSpPr/>
          <p:nvPr/>
        </p:nvSpPr>
        <p:spPr>
          <a:xfrm>
            <a:off x="2174324" y="3878881"/>
            <a:ext cx="108687" cy="103167"/>
          </a:xfrm>
          <a:custGeom>
            <a:avLst/>
            <a:gdLst/>
            <a:ahLst/>
            <a:cxnLst/>
            <a:rect l="l" t="t" r="r" b="b"/>
            <a:pathLst>
              <a:path w="58419" h="88264">
                <a:moveTo>
                  <a:pt x="35323" y="0"/>
                </a:moveTo>
                <a:lnTo>
                  <a:pt x="26471" y="0"/>
                </a:lnTo>
                <a:lnTo>
                  <a:pt x="22039" y="1066"/>
                </a:lnTo>
                <a:lnTo>
                  <a:pt x="614" y="32740"/>
                </a:lnTo>
                <a:lnTo>
                  <a:pt x="0" y="38404"/>
                </a:lnTo>
                <a:lnTo>
                  <a:pt x="23" y="48945"/>
                </a:lnTo>
                <a:lnTo>
                  <a:pt x="20261" y="87858"/>
                </a:lnTo>
                <a:lnTo>
                  <a:pt x="35019" y="87858"/>
                </a:lnTo>
                <a:lnTo>
                  <a:pt x="39286" y="86982"/>
                </a:lnTo>
                <a:lnTo>
                  <a:pt x="42854" y="85216"/>
                </a:lnTo>
                <a:lnTo>
                  <a:pt x="46423" y="83489"/>
                </a:lnTo>
                <a:lnTo>
                  <a:pt x="49624" y="80721"/>
                </a:lnTo>
                <a:lnTo>
                  <a:pt x="51473" y="78231"/>
                </a:lnTo>
                <a:lnTo>
                  <a:pt x="24922" y="78231"/>
                </a:lnTo>
                <a:lnTo>
                  <a:pt x="20655" y="76466"/>
                </a:lnTo>
                <a:lnTo>
                  <a:pt x="14076" y="69418"/>
                </a:lnTo>
                <a:lnTo>
                  <a:pt x="12438" y="64769"/>
                </a:lnTo>
                <a:lnTo>
                  <a:pt x="12438" y="53428"/>
                </a:lnTo>
                <a:lnTo>
                  <a:pt x="14025" y="48945"/>
                </a:lnTo>
                <a:lnTo>
                  <a:pt x="17175" y="45618"/>
                </a:lnTo>
                <a:lnTo>
                  <a:pt x="20350" y="42303"/>
                </a:lnTo>
                <a:lnTo>
                  <a:pt x="22413" y="41490"/>
                </a:lnTo>
                <a:lnTo>
                  <a:pt x="11219" y="41490"/>
                </a:lnTo>
                <a:lnTo>
                  <a:pt x="10977" y="41236"/>
                </a:lnTo>
                <a:lnTo>
                  <a:pt x="11130" y="38404"/>
                </a:lnTo>
                <a:lnTo>
                  <a:pt x="11358" y="35864"/>
                </a:lnTo>
                <a:lnTo>
                  <a:pt x="28453" y="9601"/>
                </a:lnTo>
                <a:lnTo>
                  <a:pt x="52067" y="9601"/>
                </a:lnTo>
                <a:lnTo>
                  <a:pt x="50754" y="7912"/>
                </a:lnTo>
                <a:lnTo>
                  <a:pt x="48404" y="5384"/>
                </a:lnTo>
                <a:lnTo>
                  <a:pt x="45560" y="3454"/>
                </a:lnTo>
                <a:lnTo>
                  <a:pt x="38917" y="685"/>
                </a:lnTo>
                <a:lnTo>
                  <a:pt x="35323" y="0"/>
                </a:lnTo>
                <a:close/>
              </a:path>
              <a:path w="58419" h="88264">
                <a:moveTo>
                  <a:pt x="52812" y="40627"/>
                </a:moveTo>
                <a:lnTo>
                  <a:pt x="35323" y="40627"/>
                </a:lnTo>
                <a:lnTo>
                  <a:pt x="39527" y="42303"/>
                </a:lnTo>
                <a:lnTo>
                  <a:pt x="45699" y="48945"/>
                </a:lnTo>
                <a:lnTo>
                  <a:pt x="47236" y="53428"/>
                </a:lnTo>
                <a:lnTo>
                  <a:pt x="47188" y="62166"/>
                </a:lnTo>
                <a:lnTo>
                  <a:pt x="46830" y="64452"/>
                </a:lnTo>
                <a:lnTo>
                  <a:pt x="32707" y="78231"/>
                </a:lnTo>
                <a:lnTo>
                  <a:pt x="51473" y="78231"/>
                </a:lnTo>
                <a:lnTo>
                  <a:pt x="54577" y="74053"/>
                </a:lnTo>
                <a:lnTo>
                  <a:pt x="56075" y="71183"/>
                </a:lnTo>
                <a:lnTo>
                  <a:pt x="57866" y="65443"/>
                </a:lnTo>
                <a:lnTo>
                  <a:pt x="58310" y="62166"/>
                </a:lnTo>
                <a:lnTo>
                  <a:pt x="58310" y="54381"/>
                </a:lnTo>
                <a:lnTo>
                  <a:pt x="57650" y="50622"/>
                </a:lnTo>
                <a:lnTo>
                  <a:pt x="55059" y="43929"/>
                </a:lnTo>
                <a:lnTo>
                  <a:pt x="53218" y="41033"/>
                </a:lnTo>
                <a:lnTo>
                  <a:pt x="52812" y="40627"/>
                </a:lnTo>
                <a:close/>
              </a:path>
              <a:path w="58419" h="88264">
                <a:moveTo>
                  <a:pt x="35222" y="31013"/>
                </a:moveTo>
                <a:lnTo>
                  <a:pt x="22331" y="31013"/>
                </a:lnTo>
                <a:lnTo>
                  <a:pt x="15676" y="34493"/>
                </a:lnTo>
                <a:lnTo>
                  <a:pt x="11219" y="41490"/>
                </a:lnTo>
                <a:lnTo>
                  <a:pt x="22413" y="41490"/>
                </a:lnTo>
                <a:lnTo>
                  <a:pt x="24605" y="40627"/>
                </a:lnTo>
                <a:lnTo>
                  <a:pt x="52812" y="40627"/>
                </a:lnTo>
                <a:lnTo>
                  <a:pt x="48430" y="36233"/>
                </a:lnTo>
                <a:lnTo>
                  <a:pt x="45560" y="34366"/>
                </a:lnTo>
                <a:lnTo>
                  <a:pt x="38917" y="31711"/>
                </a:lnTo>
                <a:lnTo>
                  <a:pt x="35222" y="31013"/>
                </a:lnTo>
                <a:close/>
              </a:path>
              <a:path w="58419" h="88264">
                <a:moveTo>
                  <a:pt x="52067" y="9601"/>
                </a:moveTo>
                <a:lnTo>
                  <a:pt x="35603" y="9601"/>
                </a:lnTo>
                <a:lnTo>
                  <a:pt x="38765" y="10642"/>
                </a:lnTo>
                <a:lnTo>
                  <a:pt x="43299" y="14782"/>
                </a:lnTo>
                <a:lnTo>
                  <a:pt x="44963" y="18122"/>
                </a:lnTo>
                <a:lnTo>
                  <a:pt x="46017" y="22758"/>
                </a:lnTo>
                <a:lnTo>
                  <a:pt x="56494" y="22758"/>
                </a:lnTo>
                <a:lnTo>
                  <a:pt x="54589" y="14058"/>
                </a:lnTo>
                <a:lnTo>
                  <a:pt x="54157" y="12865"/>
                </a:lnTo>
                <a:lnTo>
                  <a:pt x="53624" y="11798"/>
                </a:lnTo>
                <a:lnTo>
                  <a:pt x="53014" y="10820"/>
                </a:lnTo>
                <a:lnTo>
                  <a:pt x="52067" y="96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28" name="bk object 228"/>
          <p:cNvSpPr/>
          <p:nvPr/>
        </p:nvSpPr>
        <p:spPr>
          <a:xfrm>
            <a:off x="3488376" y="3728080"/>
            <a:ext cx="996033" cy="14958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29" name="bk object 229"/>
          <p:cNvSpPr/>
          <p:nvPr/>
        </p:nvSpPr>
        <p:spPr>
          <a:xfrm>
            <a:off x="6737780" y="6063852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797" y="0"/>
                </a:moveTo>
                <a:lnTo>
                  <a:pt x="0" y="0"/>
                </a:lnTo>
                <a:lnTo>
                  <a:pt x="0" y="7607"/>
                </a:lnTo>
                <a:lnTo>
                  <a:pt x="7594" y="7607"/>
                </a:lnTo>
                <a:lnTo>
                  <a:pt x="7594" y="3797"/>
                </a:lnTo>
                <a:lnTo>
                  <a:pt x="3797" y="3797"/>
                </a:lnTo>
                <a:lnTo>
                  <a:pt x="3797" y="0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30" name="bk object 230"/>
          <p:cNvSpPr/>
          <p:nvPr/>
        </p:nvSpPr>
        <p:spPr>
          <a:xfrm>
            <a:off x="6744845" y="6063852"/>
            <a:ext cx="7088" cy="4453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3797"/>
                </a:moveTo>
                <a:lnTo>
                  <a:pt x="3809" y="3797"/>
                </a:lnTo>
                <a:lnTo>
                  <a:pt x="3809" y="0"/>
                </a:lnTo>
                <a:lnTo>
                  <a:pt x="0" y="0"/>
                </a:lnTo>
                <a:lnTo>
                  <a:pt x="0" y="3797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31" name="bk object 231"/>
          <p:cNvSpPr/>
          <p:nvPr/>
        </p:nvSpPr>
        <p:spPr>
          <a:xfrm>
            <a:off x="7569032" y="6063852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594"/>
                </a:moveTo>
                <a:lnTo>
                  <a:pt x="7607" y="7594"/>
                </a:lnTo>
                <a:lnTo>
                  <a:pt x="7607" y="0"/>
                </a:lnTo>
                <a:lnTo>
                  <a:pt x="0" y="0"/>
                </a:lnTo>
                <a:lnTo>
                  <a:pt x="0" y="7594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32" name="bk object 232"/>
          <p:cNvSpPr/>
          <p:nvPr/>
        </p:nvSpPr>
        <p:spPr>
          <a:xfrm>
            <a:off x="8400286" y="6063852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594"/>
                </a:moveTo>
                <a:lnTo>
                  <a:pt x="7607" y="7594"/>
                </a:lnTo>
                <a:lnTo>
                  <a:pt x="7607" y="0"/>
                </a:lnTo>
                <a:lnTo>
                  <a:pt x="0" y="0"/>
                </a:lnTo>
                <a:lnTo>
                  <a:pt x="0" y="7594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33" name="bk object 233"/>
          <p:cNvSpPr/>
          <p:nvPr/>
        </p:nvSpPr>
        <p:spPr>
          <a:xfrm>
            <a:off x="9231540" y="6063852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594"/>
                </a:moveTo>
                <a:lnTo>
                  <a:pt x="7606" y="7594"/>
                </a:lnTo>
                <a:lnTo>
                  <a:pt x="7606" y="0"/>
                </a:lnTo>
                <a:lnTo>
                  <a:pt x="0" y="0"/>
                </a:lnTo>
                <a:lnTo>
                  <a:pt x="0" y="7594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34" name="bk object 234"/>
          <p:cNvSpPr/>
          <p:nvPr/>
        </p:nvSpPr>
        <p:spPr>
          <a:xfrm>
            <a:off x="10062770" y="6063852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07" y="0"/>
                </a:moveTo>
                <a:lnTo>
                  <a:pt x="3809" y="0"/>
                </a:lnTo>
                <a:lnTo>
                  <a:pt x="3809" y="3797"/>
                </a:lnTo>
                <a:lnTo>
                  <a:pt x="0" y="3797"/>
                </a:lnTo>
                <a:lnTo>
                  <a:pt x="0" y="7607"/>
                </a:lnTo>
                <a:lnTo>
                  <a:pt x="7607" y="7607"/>
                </a:lnTo>
                <a:lnTo>
                  <a:pt x="7607" y="0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35" name="bk object 235"/>
          <p:cNvSpPr/>
          <p:nvPr/>
        </p:nvSpPr>
        <p:spPr>
          <a:xfrm>
            <a:off x="10062770" y="6063852"/>
            <a:ext cx="7088" cy="4453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3797"/>
                </a:moveTo>
                <a:lnTo>
                  <a:pt x="3809" y="3797"/>
                </a:lnTo>
                <a:lnTo>
                  <a:pt x="3809" y="0"/>
                </a:lnTo>
                <a:lnTo>
                  <a:pt x="0" y="0"/>
                </a:lnTo>
                <a:lnTo>
                  <a:pt x="0" y="3797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36" name="bk object 236"/>
          <p:cNvSpPr/>
          <p:nvPr/>
        </p:nvSpPr>
        <p:spPr>
          <a:xfrm>
            <a:off x="6737780" y="5532714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19"/>
                </a:moveTo>
                <a:lnTo>
                  <a:pt x="7607" y="7619"/>
                </a:lnTo>
                <a:lnTo>
                  <a:pt x="7607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37" name="bk object 237"/>
          <p:cNvSpPr/>
          <p:nvPr/>
        </p:nvSpPr>
        <p:spPr>
          <a:xfrm>
            <a:off x="6737780" y="5001619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19"/>
                </a:moveTo>
                <a:lnTo>
                  <a:pt x="7607" y="7619"/>
                </a:lnTo>
                <a:lnTo>
                  <a:pt x="7607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38" name="bk object 238"/>
          <p:cNvSpPr/>
          <p:nvPr/>
        </p:nvSpPr>
        <p:spPr>
          <a:xfrm>
            <a:off x="10062770" y="5001619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19"/>
                </a:moveTo>
                <a:lnTo>
                  <a:pt x="7607" y="7619"/>
                </a:lnTo>
                <a:lnTo>
                  <a:pt x="7607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39" name="bk object 239"/>
          <p:cNvSpPr/>
          <p:nvPr/>
        </p:nvSpPr>
        <p:spPr>
          <a:xfrm>
            <a:off x="6737780" y="4470495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07" y="7620"/>
                </a:lnTo>
                <a:lnTo>
                  <a:pt x="760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40" name="bk object 240"/>
          <p:cNvSpPr/>
          <p:nvPr/>
        </p:nvSpPr>
        <p:spPr>
          <a:xfrm>
            <a:off x="8400286" y="4470495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07" y="7620"/>
                </a:lnTo>
                <a:lnTo>
                  <a:pt x="760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41" name="bk object 241"/>
          <p:cNvSpPr/>
          <p:nvPr/>
        </p:nvSpPr>
        <p:spPr>
          <a:xfrm>
            <a:off x="10062770" y="4470495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07" y="7620"/>
                </a:lnTo>
                <a:lnTo>
                  <a:pt x="760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42" name="bk object 242"/>
          <p:cNvSpPr/>
          <p:nvPr/>
        </p:nvSpPr>
        <p:spPr>
          <a:xfrm>
            <a:off x="6737780" y="3939387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07" y="0"/>
                </a:moveTo>
                <a:lnTo>
                  <a:pt x="0" y="0"/>
                </a:lnTo>
                <a:lnTo>
                  <a:pt x="0" y="7581"/>
                </a:lnTo>
                <a:lnTo>
                  <a:pt x="3809" y="7581"/>
                </a:lnTo>
                <a:lnTo>
                  <a:pt x="3809" y="3797"/>
                </a:lnTo>
                <a:lnTo>
                  <a:pt x="7607" y="3797"/>
                </a:lnTo>
                <a:lnTo>
                  <a:pt x="7607" y="0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43" name="bk object 243"/>
          <p:cNvSpPr/>
          <p:nvPr/>
        </p:nvSpPr>
        <p:spPr>
          <a:xfrm>
            <a:off x="6744845" y="3943825"/>
            <a:ext cx="7088" cy="4453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3784"/>
                </a:moveTo>
                <a:lnTo>
                  <a:pt x="3809" y="3784"/>
                </a:lnTo>
                <a:lnTo>
                  <a:pt x="3809" y="0"/>
                </a:lnTo>
                <a:lnTo>
                  <a:pt x="0" y="0"/>
                </a:lnTo>
                <a:lnTo>
                  <a:pt x="0" y="3784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44" name="bk object 244"/>
          <p:cNvSpPr/>
          <p:nvPr/>
        </p:nvSpPr>
        <p:spPr>
          <a:xfrm>
            <a:off x="7569032" y="3939387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582"/>
                </a:moveTo>
                <a:lnTo>
                  <a:pt x="7607" y="7582"/>
                </a:lnTo>
                <a:lnTo>
                  <a:pt x="7607" y="0"/>
                </a:lnTo>
                <a:lnTo>
                  <a:pt x="0" y="0"/>
                </a:lnTo>
                <a:lnTo>
                  <a:pt x="0" y="7582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45" name="bk object 245"/>
          <p:cNvSpPr/>
          <p:nvPr/>
        </p:nvSpPr>
        <p:spPr>
          <a:xfrm>
            <a:off x="8400286" y="3939387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582"/>
                </a:moveTo>
                <a:lnTo>
                  <a:pt x="7607" y="7582"/>
                </a:lnTo>
                <a:lnTo>
                  <a:pt x="7607" y="0"/>
                </a:lnTo>
                <a:lnTo>
                  <a:pt x="0" y="0"/>
                </a:lnTo>
                <a:lnTo>
                  <a:pt x="0" y="7582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46" name="bk object 246"/>
          <p:cNvSpPr/>
          <p:nvPr/>
        </p:nvSpPr>
        <p:spPr>
          <a:xfrm>
            <a:off x="9231540" y="3939387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582"/>
                </a:moveTo>
                <a:lnTo>
                  <a:pt x="7606" y="7582"/>
                </a:lnTo>
                <a:lnTo>
                  <a:pt x="7606" y="0"/>
                </a:lnTo>
                <a:lnTo>
                  <a:pt x="0" y="0"/>
                </a:lnTo>
                <a:lnTo>
                  <a:pt x="0" y="7582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47" name="bk object 247"/>
          <p:cNvSpPr/>
          <p:nvPr/>
        </p:nvSpPr>
        <p:spPr>
          <a:xfrm>
            <a:off x="10062770" y="3939387"/>
            <a:ext cx="14177" cy="8906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07" y="0"/>
                </a:moveTo>
                <a:lnTo>
                  <a:pt x="0" y="0"/>
                </a:lnTo>
                <a:lnTo>
                  <a:pt x="0" y="3797"/>
                </a:lnTo>
                <a:lnTo>
                  <a:pt x="3809" y="3797"/>
                </a:lnTo>
                <a:lnTo>
                  <a:pt x="3809" y="7581"/>
                </a:lnTo>
                <a:lnTo>
                  <a:pt x="7607" y="7581"/>
                </a:lnTo>
                <a:lnTo>
                  <a:pt x="7607" y="0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48" name="bk object 248"/>
          <p:cNvSpPr/>
          <p:nvPr/>
        </p:nvSpPr>
        <p:spPr>
          <a:xfrm>
            <a:off x="10062770" y="3943825"/>
            <a:ext cx="7088" cy="4453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3784"/>
                </a:moveTo>
                <a:lnTo>
                  <a:pt x="3809" y="3784"/>
                </a:lnTo>
                <a:lnTo>
                  <a:pt x="3809" y="0"/>
                </a:lnTo>
                <a:lnTo>
                  <a:pt x="0" y="0"/>
                </a:lnTo>
                <a:lnTo>
                  <a:pt x="0" y="3784"/>
                </a:lnTo>
                <a:close/>
              </a:path>
            </a:pathLst>
          </a:custGeom>
          <a:solidFill>
            <a:srgbClr val="CACBCD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49" name="bk object 249"/>
          <p:cNvSpPr/>
          <p:nvPr/>
        </p:nvSpPr>
        <p:spPr>
          <a:xfrm>
            <a:off x="7164455" y="6343768"/>
            <a:ext cx="2457609" cy="13471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50" name="bk object 250"/>
          <p:cNvSpPr/>
          <p:nvPr/>
        </p:nvSpPr>
        <p:spPr>
          <a:xfrm>
            <a:off x="6744845" y="6047064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8161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51" name="bk object 251"/>
          <p:cNvSpPr/>
          <p:nvPr/>
        </p:nvSpPr>
        <p:spPr>
          <a:xfrm>
            <a:off x="7576123" y="6047064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8161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52" name="bk object 252"/>
          <p:cNvSpPr/>
          <p:nvPr/>
        </p:nvSpPr>
        <p:spPr>
          <a:xfrm>
            <a:off x="8407375" y="6047064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8161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53" name="bk object 253"/>
          <p:cNvSpPr/>
          <p:nvPr/>
        </p:nvSpPr>
        <p:spPr>
          <a:xfrm>
            <a:off x="9238605" y="6047064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8161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54" name="bk object 254"/>
          <p:cNvSpPr/>
          <p:nvPr/>
        </p:nvSpPr>
        <p:spPr>
          <a:xfrm>
            <a:off x="10069883" y="6047064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8161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55" name="bk object 255"/>
          <p:cNvSpPr/>
          <p:nvPr/>
        </p:nvSpPr>
        <p:spPr>
          <a:xfrm>
            <a:off x="6744869" y="3943825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8161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56" name="bk object 256"/>
          <p:cNvSpPr/>
          <p:nvPr/>
        </p:nvSpPr>
        <p:spPr>
          <a:xfrm>
            <a:off x="7576145" y="3943825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8161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57" name="bk object 257"/>
          <p:cNvSpPr/>
          <p:nvPr/>
        </p:nvSpPr>
        <p:spPr>
          <a:xfrm>
            <a:off x="8407399" y="3943825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8161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58" name="bk object 258"/>
          <p:cNvSpPr/>
          <p:nvPr/>
        </p:nvSpPr>
        <p:spPr>
          <a:xfrm>
            <a:off x="9238629" y="3943825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8161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59" name="bk object 259"/>
          <p:cNvSpPr/>
          <p:nvPr/>
        </p:nvSpPr>
        <p:spPr>
          <a:xfrm>
            <a:off x="10069907" y="3943825"/>
            <a:ext cx="0" cy="2152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8161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60" name="bk object 260"/>
          <p:cNvSpPr/>
          <p:nvPr/>
        </p:nvSpPr>
        <p:spPr>
          <a:xfrm>
            <a:off x="6673985" y="6137480"/>
            <a:ext cx="111051" cy="97971"/>
          </a:xfrm>
          <a:custGeom>
            <a:avLst/>
            <a:gdLst/>
            <a:ahLst/>
            <a:cxnLst/>
            <a:rect l="l" t="t" r="r" b="b"/>
            <a:pathLst>
              <a:path w="59689" h="83820">
                <a:moveTo>
                  <a:pt x="59143" y="0"/>
                </a:moveTo>
                <a:lnTo>
                  <a:pt x="0" y="0"/>
                </a:lnTo>
                <a:lnTo>
                  <a:pt x="0" y="10464"/>
                </a:lnTo>
                <a:lnTo>
                  <a:pt x="47104" y="10464"/>
                </a:lnTo>
                <a:lnTo>
                  <a:pt x="40614" y="18808"/>
                </a:lnTo>
                <a:lnTo>
                  <a:pt x="39269" y="20599"/>
                </a:lnTo>
                <a:lnTo>
                  <a:pt x="38252" y="22009"/>
                </a:lnTo>
                <a:lnTo>
                  <a:pt x="37172" y="23456"/>
                </a:lnTo>
                <a:lnTo>
                  <a:pt x="36182" y="24917"/>
                </a:lnTo>
                <a:lnTo>
                  <a:pt x="33464" y="29159"/>
                </a:lnTo>
                <a:lnTo>
                  <a:pt x="32475" y="30835"/>
                </a:lnTo>
                <a:lnTo>
                  <a:pt x="29667" y="35344"/>
                </a:lnTo>
                <a:lnTo>
                  <a:pt x="14566" y="71818"/>
                </a:lnTo>
                <a:lnTo>
                  <a:pt x="13385" y="77139"/>
                </a:lnTo>
                <a:lnTo>
                  <a:pt x="13208" y="77889"/>
                </a:lnTo>
                <a:lnTo>
                  <a:pt x="12915" y="79895"/>
                </a:lnTo>
                <a:lnTo>
                  <a:pt x="12509" y="82257"/>
                </a:lnTo>
                <a:lnTo>
                  <a:pt x="12179" y="83718"/>
                </a:lnTo>
                <a:lnTo>
                  <a:pt x="23977" y="83718"/>
                </a:lnTo>
                <a:lnTo>
                  <a:pt x="25095" y="78854"/>
                </a:lnTo>
                <a:lnTo>
                  <a:pt x="25882" y="75120"/>
                </a:lnTo>
                <a:lnTo>
                  <a:pt x="26682" y="71805"/>
                </a:lnTo>
                <a:lnTo>
                  <a:pt x="41719" y="33540"/>
                </a:lnTo>
                <a:lnTo>
                  <a:pt x="51003" y="19189"/>
                </a:lnTo>
                <a:lnTo>
                  <a:pt x="52044" y="17741"/>
                </a:lnTo>
                <a:lnTo>
                  <a:pt x="55816" y="13182"/>
                </a:lnTo>
                <a:lnTo>
                  <a:pt x="59143" y="9372"/>
                </a:lnTo>
                <a:lnTo>
                  <a:pt x="591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61" name="bk object 261"/>
          <p:cNvSpPr/>
          <p:nvPr/>
        </p:nvSpPr>
        <p:spPr>
          <a:xfrm>
            <a:off x="7456092" y="6135371"/>
            <a:ext cx="217777" cy="9997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62" name="bk object 262"/>
          <p:cNvSpPr/>
          <p:nvPr/>
        </p:nvSpPr>
        <p:spPr>
          <a:xfrm>
            <a:off x="8287346" y="6135371"/>
            <a:ext cx="221393" cy="9997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63" name="bk object 263"/>
          <p:cNvSpPr/>
          <p:nvPr/>
        </p:nvSpPr>
        <p:spPr>
          <a:xfrm>
            <a:off x="9101588" y="6135357"/>
            <a:ext cx="234767" cy="9999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64" name="bk object 264"/>
          <p:cNvSpPr/>
          <p:nvPr/>
        </p:nvSpPr>
        <p:spPr>
          <a:xfrm>
            <a:off x="9932817" y="6135357"/>
            <a:ext cx="238404" cy="9999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65" name="bk object 265"/>
          <p:cNvSpPr/>
          <p:nvPr/>
        </p:nvSpPr>
        <p:spPr>
          <a:xfrm>
            <a:off x="6107248" y="5782185"/>
            <a:ext cx="204545" cy="16111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66" name="bk object 266"/>
          <p:cNvSpPr/>
          <p:nvPr/>
        </p:nvSpPr>
        <p:spPr>
          <a:xfrm>
            <a:off x="6143302" y="4056359"/>
            <a:ext cx="215539" cy="167225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67" name="bk object 267"/>
          <p:cNvSpPr/>
          <p:nvPr/>
        </p:nvSpPr>
        <p:spPr>
          <a:xfrm>
            <a:off x="6744846" y="6068291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173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68" name="bk object 268"/>
          <p:cNvSpPr/>
          <p:nvPr/>
        </p:nvSpPr>
        <p:spPr>
          <a:xfrm>
            <a:off x="6744846" y="5537167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173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69" name="bk object 269"/>
          <p:cNvSpPr/>
          <p:nvPr/>
        </p:nvSpPr>
        <p:spPr>
          <a:xfrm>
            <a:off x="6744846" y="5006043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173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70" name="bk object 270"/>
          <p:cNvSpPr/>
          <p:nvPr/>
        </p:nvSpPr>
        <p:spPr>
          <a:xfrm>
            <a:off x="6744846" y="4474934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173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71" name="bk object 271"/>
          <p:cNvSpPr/>
          <p:nvPr/>
        </p:nvSpPr>
        <p:spPr>
          <a:xfrm>
            <a:off x="6744846" y="3943809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173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72" name="bk object 272"/>
          <p:cNvSpPr/>
          <p:nvPr/>
        </p:nvSpPr>
        <p:spPr>
          <a:xfrm>
            <a:off x="10036048" y="6068276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18173" y="0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73" name="bk object 273"/>
          <p:cNvSpPr/>
          <p:nvPr/>
        </p:nvSpPr>
        <p:spPr>
          <a:xfrm>
            <a:off x="10036048" y="5006028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18173" y="0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74" name="bk object 274"/>
          <p:cNvSpPr/>
          <p:nvPr/>
        </p:nvSpPr>
        <p:spPr>
          <a:xfrm>
            <a:off x="10036048" y="4474919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18173" y="0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75" name="bk object 275"/>
          <p:cNvSpPr/>
          <p:nvPr/>
        </p:nvSpPr>
        <p:spPr>
          <a:xfrm>
            <a:off x="10036048" y="3943795"/>
            <a:ext cx="34260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18173" y="0"/>
                </a:moveTo>
                <a:lnTo>
                  <a:pt x="0" y="0"/>
                </a:lnTo>
              </a:path>
            </a:pathLst>
          </a:custGeom>
          <a:ln w="76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76" name="bk object 276"/>
          <p:cNvSpPr/>
          <p:nvPr/>
        </p:nvSpPr>
        <p:spPr>
          <a:xfrm>
            <a:off x="6457624" y="6002709"/>
            <a:ext cx="180208" cy="9997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77" name="bk object 277"/>
          <p:cNvSpPr/>
          <p:nvPr/>
        </p:nvSpPr>
        <p:spPr>
          <a:xfrm>
            <a:off x="6540912" y="5471601"/>
            <a:ext cx="109870" cy="103167"/>
          </a:xfrm>
          <a:custGeom>
            <a:avLst/>
            <a:gdLst/>
            <a:ahLst/>
            <a:cxnLst/>
            <a:rect l="l" t="t" r="r" b="b"/>
            <a:pathLst>
              <a:path w="59054" h="88264">
                <a:moveTo>
                  <a:pt x="38785" y="0"/>
                </a:moveTo>
                <a:lnTo>
                  <a:pt x="19977" y="0"/>
                </a:lnTo>
                <a:lnTo>
                  <a:pt x="12687" y="3784"/>
                </a:lnTo>
                <a:lnTo>
                  <a:pt x="0" y="44170"/>
                </a:lnTo>
                <a:lnTo>
                  <a:pt x="478" y="54086"/>
                </a:lnTo>
                <a:lnTo>
                  <a:pt x="19939" y="87833"/>
                </a:lnTo>
                <a:lnTo>
                  <a:pt x="38747" y="87833"/>
                </a:lnTo>
                <a:lnTo>
                  <a:pt x="45986" y="84061"/>
                </a:lnTo>
                <a:lnTo>
                  <a:pt x="49853" y="78232"/>
                </a:lnTo>
                <a:lnTo>
                  <a:pt x="23380" y="78232"/>
                </a:lnTo>
                <a:lnTo>
                  <a:pt x="18961" y="75361"/>
                </a:lnTo>
                <a:lnTo>
                  <a:pt x="11476" y="43675"/>
                </a:lnTo>
                <a:lnTo>
                  <a:pt x="11753" y="35921"/>
                </a:lnTo>
                <a:lnTo>
                  <a:pt x="23495" y="9601"/>
                </a:lnTo>
                <a:lnTo>
                  <a:pt x="49883" y="9601"/>
                </a:lnTo>
                <a:lnTo>
                  <a:pt x="45986" y="3784"/>
                </a:lnTo>
                <a:lnTo>
                  <a:pt x="38785" y="0"/>
                </a:lnTo>
                <a:close/>
              </a:path>
              <a:path w="59054" h="88264">
                <a:moveTo>
                  <a:pt x="49883" y="9601"/>
                </a:moveTo>
                <a:lnTo>
                  <a:pt x="35179" y="9601"/>
                </a:lnTo>
                <a:lnTo>
                  <a:pt x="39636" y="12522"/>
                </a:lnTo>
                <a:lnTo>
                  <a:pt x="42659" y="18326"/>
                </a:lnTo>
                <a:lnTo>
                  <a:pt x="44657" y="23194"/>
                </a:lnTo>
                <a:lnTo>
                  <a:pt x="46081" y="29100"/>
                </a:lnTo>
                <a:lnTo>
                  <a:pt x="46934" y="36051"/>
                </a:lnTo>
                <a:lnTo>
                  <a:pt x="47214" y="44170"/>
                </a:lnTo>
                <a:lnTo>
                  <a:pt x="46937" y="52044"/>
                </a:lnTo>
                <a:lnTo>
                  <a:pt x="35217" y="78232"/>
                </a:lnTo>
                <a:lnTo>
                  <a:pt x="49853" y="78232"/>
                </a:lnTo>
                <a:lnTo>
                  <a:pt x="58674" y="43675"/>
                </a:lnTo>
                <a:lnTo>
                  <a:pt x="58197" y="33812"/>
                </a:lnTo>
                <a:lnTo>
                  <a:pt x="56770" y="25139"/>
                </a:lnTo>
                <a:lnTo>
                  <a:pt x="54393" y="17657"/>
                </a:lnTo>
                <a:lnTo>
                  <a:pt x="51066" y="11366"/>
                </a:lnTo>
                <a:lnTo>
                  <a:pt x="49883" y="96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78" name="bk object 278"/>
          <p:cNvSpPr/>
          <p:nvPr/>
        </p:nvSpPr>
        <p:spPr>
          <a:xfrm>
            <a:off x="6538457" y="4940506"/>
            <a:ext cx="109870" cy="100198"/>
          </a:xfrm>
          <a:custGeom>
            <a:avLst/>
            <a:gdLst/>
            <a:ahLst/>
            <a:cxnLst/>
            <a:rect l="l" t="t" r="r" b="b"/>
            <a:pathLst>
              <a:path w="59054" h="85725">
                <a:moveTo>
                  <a:pt x="53623" y="9588"/>
                </a:moveTo>
                <a:lnTo>
                  <a:pt x="35369" y="9588"/>
                </a:lnTo>
                <a:lnTo>
                  <a:pt x="39471" y="11023"/>
                </a:lnTo>
                <a:lnTo>
                  <a:pt x="45554" y="16802"/>
                </a:lnTo>
                <a:lnTo>
                  <a:pt x="47091" y="20675"/>
                </a:lnTo>
                <a:lnTo>
                  <a:pt x="47091" y="30645"/>
                </a:lnTo>
                <a:lnTo>
                  <a:pt x="20078" y="51587"/>
                </a:lnTo>
                <a:lnTo>
                  <a:pt x="13644" y="56031"/>
                </a:lnTo>
                <a:lnTo>
                  <a:pt x="0" y="85521"/>
                </a:lnTo>
                <a:lnTo>
                  <a:pt x="58534" y="85521"/>
                </a:lnTo>
                <a:lnTo>
                  <a:pt x="58534" y="75450"/>
                </a:lnTo>
                <a:lnTo>
                  <a:pt x="12039" y="75450"/>
                </a:lnTo>
                <a:lnTo>
                  <a:pt x="12458" y="73558"/>
                </a:lnTo>
                <a:lnTo>
                  <a:pt x="38823" y="52362"/>
                </a:lnTo>
                <a:lnTo>
                  <a:pt x="41617" y="50685"/>
                </a:lnTo>
                <a:lnTo>
                  <a:pt x="54508" y="39649"/>
                </a:lnTo>
                <a:lnTo>
                  <a:pt x="57200" y="35674"/>
                </a:lnTo>
                <a:lnTo>
                  <a:pt x="58534" y="31013"/>
                </a:lnTo>
                <a:lnTo>
                  <a:pt x="58534" y="21869"/>
                </a:lnTo>
                <a:lnTo>
                  <a:pt x="57899" y="18364"/>
                </a:lnTo>
                <a:lnTo>
                  <a:pt x="55295" y="12039"/>
                </a:lnTo>
                <a:lnTo>
                  <a:pt x="53623" y="9588"/>
                </a:lnTo>
                <a:close/>
              </a:path>
              <a:path w="59054" h="85725">
                <a:moveTo>
                  <a:pt x="35331" y="0"/>
                </a:moveTo>
                <a:lnTo>
                  <a:pt x="25666" y="0"/>
                </a:lnTo>
                <a:lnTo>
                  <a:pt x="20739" y="1041"/>
                </a:lnTo>
                <a:lnTo>
                  <a:pt x="12230" y="5257"/>
                </a:lnTo>
                <a:lnTo>
                  <a:pt x="8915" y="8318"/>
                </a:lnTo>
                <a:lnTo>
                  <a:pt x="6578" y="12280"/>
                </a:lnTo>
                <a:lnTo>
                  <a:pt x="5359" y="14300"/>
                </a:lnTo>
                <a:lnTo>
                  <a:pt x="2197" y="30645"/>
                </a:lnTo>
                <a:lnTo>
                  <a:pt x="12915" y="30645"/>
                </a:lnTo>
                <a:lnTo>
                  <a:pt x="13131" y="26822"/>
                </a:lnTo>
                <a:lnTo>
                  <a:pt x="13538" y="23850"/>
                </a:lnTo>
                <a:lnTo>
                  <a:pt x="14681" y="19545"/>
                </a:lnTo>
                <a:lnTo>
                  <a:pt x="15570" y="17589"/>
                </a:lnTo>
                <a:lnTo>
                  <a:pt x="16789" y="15798"/>
                </a:lnTo>
                <a:lnTo>
                  <a:pt x="19545" y="11671"/>
                </a:lnTo>
                <a:lnTo>
                  <a:pt x="24015" y="9588"/>
                </a:lnTo>
                <a:lnTo>
                  <a:pt x="53623" y="9588"/>
                </a:lnTo>
                <a:lnTo>
                  <a:pt x="53441" y="9321"/>
                </a:lnTo>
                <a:lnTo>
                  <a:pt x="48653" y="4876"/>
                </a:lnTo>
                <a:lnTo>
                  <a:pt x="45770" y="3149"/>
                </a:lnTo>
                <a:lnTo>
                  <a:pt x="39027" y="609"/>
                </a:lnTo>
                <a:lnTo>
                  <a:pt x="353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79" name="bk object 279"/>
          <p:cNvSpPr/>
          <p:nvPr/>
        </p:nvSpPr>
        <p:spPr>
          <a:xfrm>
            <a:off x="6538220" y="4409382"/>
            <a:ext cx="113414" cy="100198"/>
          </a:xfrm>
          <a:custGeom>
            <a:avLst/>
            <a:gdLst/>
            <a:ahLst/>
            <a:cxnLst/>
            <a:rect l="l" t="t" r="r" b="b"/>
            <a:pathLst>
              <a:path w="60960" h="85725">
                <a:moveTo>
                  <a:pt x="48069" y="64731"/>
                </a:moveTo>
                <a:lnTo>
                  <a:pt x="37376" y="64731"/>
                </a:lnTo>
                <a:lnTo>
                  <a:pt x="37376" y="85547"/>
                </a:lnTo>
                <a:lnTo>
                  <a:pt x="48069" y="85547"/>
                </a:lnTo>
                <a:lnTo>
                  <a:pt x="48069" y="64731"/>
                </a:lnTo>
                <a:close/>
              </a:path>
              <a:path w="60960" h="85725">
                <a:moveTo>
                  <a:pt x="48069" y="0"/>
                </a:moveTo>
                <a:lnTo>
                  <a:pt x="39179" y="0"/>
                </a:lnTo>
                <a:lnTo>
                  <a:pt x="0" y="54267"/>
                </a:lnTo>
                <a:lnTo>
                  <a:pt x="0" y="64731"/>
                </a:lnTo>
                <a:lnTo>
                  <a:pt x="60604" y="64731"/>
                </a:lnTo>
                <a:lnTo>
                  <a:pt x="60604" y="55486"/>
                </a:lnTo>
                <a:lnTo>
                  <a:pt x="9867" y="55486"/>
                </a:lnTo>
                <a:lnTo>
                  <a:pt x="37122" y="16662"/>
                </a:lnTo>
                <a:lnTo>
                  <a:pt x="48069" y="16662"/>
                </a:lnTo>
                <a:lnTo>
                  <a:pt x="48069" y="0"/>
                </a:lnTo>
                <a:close/>
              </a:path>
              <a:path w="60960" h="85725">
                <a:moveTo>
                  <a:pt x="48069" y="16662"/>
                </a:moveTo>
                <a:lnTo>
                  <a:pt x="37376" y="16662"/>
                </a:lnTo>
                <a:lnTo>
                  <a:pt x="37376" y="55486"/>
                </a:lnTo>
                <a:lnTo>
                  <a:pt x="48069" y="55486"/>
                </a:lnTo>
                <a:lnTo>
                  <a:pt x="48069" y="1666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80" name="bk object 280"/>
          <p:cNvSpPr/>
          <p:nvPr/>
        </p:nvSpPr>
        <p:spPr>
          <a:xfrm>
            <a:off x="6541351" y="3878229"/>
            <a:ext cx="108687" cy="103167"/>
          </a:xfrm>
          <a:custGeom>
            <a:avLst/>
            <a:gdLst/>
            <a:ahLst/>
            <a:cxnLst/>
            <a:rect l="l" t="t" r="r" b="b"/>
            <a:pathLst>
              <a:path w="58420" h="88264">
                <a:moveTo>
                  <a:pt x="35299" y="0"/>
                </a:moveTo>
                <a:lnTo>
                  <a:pt x="26485" y="0"/>
                </a:lnTo>
                <a:lnTo>
                  <a:pt x="22028" y="1079"/>
                </a:lnTo>
                <a:lnTo>
                  <a:pt x="628" y="32753"/>
                </a:lnTo>
                <a:lnTo>
                  <a:pt x="0" y="38442"/>
                </a:lnTo>
                <a:lnTo>
                  <a:pt x="24" y="48983"/>
                </a:lnTo>
                <a:lnTo>
                  <a:pt x="20262" y="87896"/>
                </a:lnTo>
                <a:lnTo>
                  <a:pt x="35032" y="87896"/>
                </a:lnTo>
                <a:lnTo>
                  <a:pt x="39287" y="87020"/>
                </a:lnTo>
                <a:lnTo>
                  <a:pt x="46424" y="83502"/>
                </a:lnTo>
                <a:lnTo>
                  <a:pt x="49625" y="80721"/>
                </a:lnTo>
                <a:lnTo>
                  <a:pt x="51456" y="78270"/>
                </a:lnTo>
                <a:lnTo>
                  <a:pt x="24923" y="78270"/>
                </a:lnTo>
                <a:lnTo>
                  <a:pt x="20656" y="76479"/>
                </a:lnTo>
                <a:lnTo>
                  <a:pt x="14077" y="69430"/>
                </a:lnTo>
                <a:lnTo>
                  <a:pt x="12439" y="64782"/>
                </a:lnTo>
                <a:lnTo>
                  <a:pt x="12439" y="53441"/>
                </a:lnTo>
                <a:lnTo>
                  <a:pt x="14027" y="48983"/>
                </a:lnTo>
                <a:lnTo>
                  <a:pt x="20351" y="42316"/>
                </a:lnTo>
                <a:lnTo>
                  <a:pt x="22452" y="41503"/>
                </a:lnTo>
                <a:lnTo>
                  <a:pt x="11220" y="41503"/>
                </a:lnTo>
                <a:lnTo>
                  <a:pt x="10991" y="41275"/>
                </a:lnTo>
                <a:lnTo>
                  <a:pt x="11131" y="38442"/>
                </a:lnTo>
                <a:lnTo>
                  <a:pt x="11372" y="35877"/>
                </a:lnTo>
                <a:lnTo>
                  <a:pt x="23513" y="11531"/>
                </a:lnTo>
                <a:lnTo>
                  <a:pt x="25774" y="10248"/>
                </a:lnTo>
                <a:lnTo>
                  <a:pt x="28454" y="9639"/>
                </a:lnTo>
                <a:lnTo>
                  <a:pt x="52080" y="9639"/>
                </a:lnTo>
                <a:lnTo>
                  <a:pt x="50755" y="7912"/>
                </a:lnTo>
                <a:lnTo>
                  <a:pt x="48405" y="5397"/>
                </a:lnTo>
                <a:lnTo>
                  <a:pt x="45561" y="3467"/>
                </a:lnTo>
                <a:lnTo>
                  <a:pt x="38919" y="723"/>
                </a:lnTo>
                <a:lnTo>
                  <a:pt x="35299" y="0"/>
                </a:lnTo>
                <a:close/>
              </a:path>
              <a:path w="58420" h="88264">
                <a:moveTo>
                  <a:pt x="52838" y="40665"/>
                </a:moveTo>
                <a:lnTo>
                  <a:pt x="35299" y="40665"/>
                </a:lnTo>
                <a:lnTo>
                  <a:pt x="39515" y="42316"/>
                </a:lnTo>
                <a:lnTo>
                  <a:pt x="45713" y="48983"/>
                </a:lnTo>
                <a:lnTo>
                  <a:pt x="47237" y="53441"/>
                </a:lnTo>
                <a:lnTo>
                  <a:pt x="47191" y="62179"/>
                </a:lnTo>
                <a:lnTo>
                  <a:pt x="46843" y="64465"/>
                </a:lnTo>
                <a:lnTo>
                  <a:pt x="32721" y="78270"/>
                </a:lnTo>
                <a:lnTo>
                  <a:pt x="51456" y="78270"/>
                </a:lnTo>
                <a:lnTo>
                  <a:pt x="54578" y="74091"/>
                </a:lnTo>
                <a:lnTo>
                  <a:pt x="56097" y="71196"/>
                </a:lnTo>
                <a:lnTo>
                  <a:pt x="57854" y="65481"/>
                </a:lnTo>
                <a:lnTo>
                  <a:pt x="58311" y="62179"/>
                </a:lnTo>
                <a:lnTo>
                  <a:pt x="58311" y="54419"/>
                </a:lnTo>
                <a:lnTo>
                  <a:pt x="57664" y="50660"/>
                </a:lnTo>
                <a:lnTo>
                  <a:pt x="55060" y="43929"/>
                </a:lnTo>
                <a:lnTo>
                  <a:pt x="53219" y="41046"/>
                </a:lnTo>
                <a:lnTo>
                  <a:pt x="52838" y="40665"/>
                </a:lnTo>
                <a:close/>
              </a:path>
              <a:path w="58420" h="88264">
                <a:moveTo>
                  <a:pt x="35223" y="31051"/>
                </a:moveTo>
                <a:lnTo>
                  <a:pt x="22345" y="31051"/>
                </a:lnTo>
                <a:lnTo>
                  <a:pt x="15678" y="34544"/>
                </a:lnTo>
                <a:lnTo>
                  <a:pt x="11220" y="41503"/>
                </a:lnTo>
                <a:lnTo>
                  <a:pt x="22452" y="41503"/>
                </a:lnTo>
                <a:lnTo>
                  <a:pt x="24618" y="40665"/>
                </a:lnTo>
                <a:lnTo>
                  <a:pt x="52838" y="40665"/>
                </a:lnTo>
                <a:lnTo>
                  <a:pt x="48444" y="36271"/>
                </a:lnTo>
                <a:lnTo>
                  <a:pt x="45561" y="34404"/>
                </a:lnTo>
                <a:lnTo>
                  <a:pt x="38919" y="31711"/>
                </a:lnTo>
                <a:lnTo>
                  <a:pt x="35223" y="31051"/>
                </a:lnTo>
                <a:close/>
              </a:path>
              <a:path w="58420" h="88264">
                <a:moveTo>
                  <a:pt x="52080" y="9639"/>
                </a:moveTo>
                <a:lnTo>
                  <a:pt x="35604" y="9639"/>
                </a:lnTo>
                <a:lnTo>
                  <a:pt x="38779" y="10655"/>
                </a:lnTo>
                <a:lnTo>
                  <a:pt x="43287" y="14820"/>
                </a:lnTo>
                <a:lnTo>
                  <a:pt x="44964" y="18161"/>
                </a:lnTo>
                <a:lnTo>
                  <a:pt x="46018" y="22796"/>
                </a:lnTo>
                <a:lnTo>
                  <a:pt x="56495" y="22796"/>
                </a:lnTo>
                <a:lnTo>
                  <a:pt x="53016" y="10858"/>
                </a:lnTo>
                <a:lnTo>
                  <a:pt x="52080" y="96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81" name="bk object 281"/>
          <p:cNvSpPr/>
          <p:nvPr/>
        </p:nvSpPr>
        <p:spPr>
          <a:xfrm>
            <a:off x="6999589" y="4041610"/>
            <a:ext cx="396074" cy="19552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82" name="bk object 282"/>
          <p:cNvSpPr/>
          <p:nvPr/>
        </p:nvSpPr>
        <p:spPr>
          <a:xfrm>
            <a:off x="7452371" y="4077177"/>
            <a:ext cx="183823" cy="11550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83" name="bk object 283"/>
          <p:cNvSpPr/>
          <p:nvPr/>
        </p:nvSpPr>
        <p:spPr>
          <a:xfrm>
            <a:off x="7806058" y="4219399"/>
            <a:ext cx="183872" cy="11551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84" name="bk object 284"/>
          <p:cNvSpPr/>
          <p:nvPr/>
        </p:nvSpPr>
        <p:spPr>
          <a:xfrm>
            <a:off x="8230533" y="4388296"/>
            <a:ext cx="183872" cy="11550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85" name="bk object 285"/>
          <p:cNvSpPr/>
          <p:nvPr/>
        </p:nvSpPr>
        <p:spPr>
          <a:xfrm>
            <a:off x="8428629" y="4219399"/>
            <a:ext cx="367814" cy="31108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86" name="bk object 286"/>
          <p:cNvSpPr/>
          <p:nvPr/>
        </p:nvSpPr>
        <p:spPr>
          <a:xfrm>
            <a:off x="8683338" y="4743858"/>
            <a:ext cx="183847" cy="11551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87" name="bk object 287"/>
          <p:cNvSpPr/>
          <p:nvPr/>
        </p:nvSpPr>
        <p:spPr>
          <a:xfrm>
            <a:off x="8796492" y="5090513"/>
            <a:ext cx="183872" cy="11553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88" name="bk object 288"/>
          <p:cNvSpPr/>
          <p:nvPr/>
        </p:nvSpPr>
        <p:spPr>
          <a:xfrm>
            <a:off x="8824798" y="5481626"/>
            <a:ext cx="183847" cy="11554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89" name="bk object 289"/>
          <p:cNvSpPr/>
          <p:nvPr/>
        </p:nvSpPr>
        <p:spPr>
          <a:xfrm>
            <a:off x="8867233" y="5232750"/>
            <a:ext cx="183896" cy="11551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90" name="bk object 290"/>
          <p:cNvSpPr/>
          <p:nvPr/>
        </p:nvSpPr>
        <p:spPr>
          <a:xfrm>
            <a:off x="8895564" y="4930524"/>
            <a:ext cx="183823" cy="11553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91" name="bk object 291"/>
          <p:cNvSpPr/>
          <p:nvPr/>
        </p:nvSpPr>
        <p:spPr>
          <a:xfrm>
            <a:off x="8923847" y="4788302"/>
            <a:ext cx="183823" cy="11553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92" name="bk object 292"/>
          <p:cNvSpPr/>
          <p:nvPr/>
        </p:nvSpPr>
        <p:spPr>
          <a:xfrm>
            <a:off x="9107791" y="4619404"/>
            <a:ext cx="183872" cy="11553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93" name="bk object 293"/>
          <p:cNvSpPr/>
          <p:nvPr/>
        </p:nvSpPr>
        <p:spPr>
          <a:xfrm>
            <a:off x="9282294" y="4837963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29">
                <a:moveTo>
                  <a:pt x="51396" y="0"/>
                </a:moveTo>
                <a:lnTo>
                  <a:pt x="27139" y="0"/>
                </a:lnTo>
                <a:lnTo>
                  <a:pt x="7493" y="14274"/>
                </a:lnTo>
                <a:lnTo>
                  <a:pt x="0" y="37337"/>
                </a:lnTo>
                <a:lnTo>
                  <a:pt x="7493" y="60439"/>
                </a:lnTo>
                <a:lnTo>
                  <a:pt x="27139" y="74714"/>
                </a:lnTo>
                <a:lnTo>
                  <a:pt x="51396" y="74714"/>
                </a:lnTo>
                <a:lnTo>
                  <a:pt x="71031" y="60439"/>
                </a:lnTo>
                <a:lnTo>
                  <a:pt x="78549" y="37337"/>
                </a:lnTo>
                <a:lnTo>
                  <a:pt x="71031" y="14274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94" name="bk object 294"/>
          <p:cNvSpPr/>
          <p:nvPr/>
        </p:nvSpPr>
        <p:spPr>
          <a:xfrm>
            <a:off x="9282294" y="4835721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49" y="39255"/>
                </a:moveTo>
                <a:lnTo>
                  <a:pt x="73266" y="19621"/>
                </a:lnTo>
                <a:lnTo>
                  <a:pt x="58902" y="5257"/>
                </a:lnTo>
                <a:lnTo>
                  <a:pt x="39268" y="0"/>
                </a:lnTo>
                <a:lnTo>
                  <a:pt x="19621" y="5257"/>
                </a:lnTo>
                <a:lnTo>
                  <a:pt x="5257" y="19621"/>
                </a:lnTo>
                <a:lnTo>
                  <a:pt x="0" y="39255"/>
                </a:lnTo>
                <a:lnTo>
                  <a:pt x="5257" y="58902"/>
                </a:lnTo>
                <a:lnTo>
                  <a:pt x="19621" y="73291"/>
                </a:lnTo>
                <a:lnTo>
                  <a:pt x="39268" y="78536"/>
                </a:lnTo>
                <a:lnTo>
                  <a:pt x="58902" y="73291"/>
                </a:lnTo>
                <a:lnTo>
                  <a:pt x="73266" y="58902"/>
                </a:lnTo>
                <a:lnTo>
                  <a:pt x="78549" y="39255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95" name="bk object 295"/>
          <p:cNvSpPr/>
          <p:nvPr/>
        </p:nvSpPr>
        <p:spPr>
          <a:xfrm>
            <a:off x="9409648" y="4953524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29">
                <a:moveTo>
                  <a:pt x="51384" y="0"/>
                </a:moveTo>
                <a:lnTo>
                  <a:pt x="27114" y="0"/>
                </a:lnTo>
                <a:lnTo>
                  <a:pt x="7480" y="14262"/>
                </a:lnTo>
                <a:lnTo>
                  <a:pt x="0" y="37350"/>
                </a:lnTo>
                <a:lnTo>
                  <a:pt x="7480" y="60439"/>
                </a:lnTo>
                <a:lnTo>
                  <a:pt x="27114" y="74701"/>
                </a:lnTo>
                <a:lnTo>
                  <a:pt x="51384" y="74701"/>
                </a:lnTo>
                <a:lnTo>
                  <a:pt x="71031" y="60439"/>
                </a:lnTo>
                <a:lnTo>
                  <a:pt x="78524" y="37350"/>
                </a:lnTo>
                <a:lnTo>
                  <a:pt x="71031" y="14262"/>
                </a:lnTo>
                <a:lnTo>
                  <a:pt x="51384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96" name="bk object 296"/>
          <p:cNvSpPr/>
          <p:nvPr/>
        </p:nvSpPr>
        <p:spPr>
          <a:xfrm>
            <a:off x="9409648" y="4951283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24" y="39268"/>
                </a:moveTo>
                <a:lnTo>
                  <a:pt x="73266" y="19634"/>
                </a:lnTo>
                <a:lnTo>
                  <a:pt x="58877" y="5257"/>
                </a:lnTo>
                <a:lnTo>
                  <a:pt x="39242" y="0"/>
                </a:lnTo>
                <a:lnTo>
                  <a:pt x="19608" y="5257"/>
                </a:lnTo>
                <a:lnTo>
                  <a:pt x="5257" y="19634"/>
                </a:lnTo>
                <a:lnTo>
                  <a:pt x="0" y="39268"/>
                </a:lnTo>
                <a:lnTo>
                  <a:pt x="5257" y="58902"/>
                </a:lnTo>
                <a:lnTo>
                  <a:pt x="19608" y="73278"/>
                </a:lnTo>
                <a:lnTo>
                  <a:pt x="39242" y="78536"/>
                </a:lnTo>
                <a:lnTo>
                  <a:pt x="58877" y="73278"/>
                </a:lnTo>
                <a:lnTo>
                  <a:pt x="73266" y="58902"/>
                </a:lnTo>
                <a:lnTo>
                  <a:pt x="78524" y="39268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97" name="bk object 297"/>
          <p:cNvSpPr/>
          <p:nvPr/>
        </p:nvSpPr>
        <p:spPr>
          <a:xfrm>
            <a:off x="9593545" y="5229061"/>
            <a:ext cx="146138" cy="8732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98" name="bk object 298"/>
          <p:cNvSpPr/>
          <p:nvPr/>
        </p:nvSpPr>
        <p:spPr>
          <a:xfrm>
            <a:off x="9353012" y="5042396"/>
            <a:ext cx="146493" cy="87581"/>
          </a:xfrm>
          <a:custGeom>
            <a:avLst/>
            <a:gdLst/>
            <a:ahLst/>
            <a:cxnLst/>
            <a:rect l="l" t="t" r="r" b="b"/>
            <a:pathLst>
              <a:path w="78739" h="74929">
                <a:moveTo>
                  <a:pt x="51396" y="0"/>
                </a:moveTo>
                <a:lnTo>
                  <a:pt x="27139" y="0"/>
                </a:lnTo>
                <a:lnTo>
                  <a:pt x="7493" y="14287"/>
                </a:lnTo>
                <a:lnTo>
                  <a:pt x="0" y="37363"/>
                </a:lnTo>
                <a:lnTo>
                  <a:pt x="7493" y="60452"/>
                </a:lnTo>
                <a:lnTo>
                  <a:pt x="27139" y="74714"/>
                </a:lnTo>
                <a:lnTo>
                  <a:pt x="51396" y="74714"/>
                </a:lnTo>
                <a:lnTo>
                  <a:pt x="71031" y="60452"/>
                </a:lnTo>
                <a:lnTo>
                  <a:pt x="78549" y="37363"/>
                </a:lnTo>
                <a:lnTo>
                  <a:pt x="71031" y="14287"/>
                </a:lnTo>
                <a:lnTo>
                  <a:pt x="5139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99" name="bk object 299"/>
          <p:cNvSpPr/>
          <p:nvPr/>
        </p:nvSpPr>
        <p:spPr>
          <a:xfrm>
            <a:off x="9353012" y="5040154"/>
            <a:ext cx="146493" cy="92034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78549" y="39281"/>
                </a:moveTo>
                <a:lnTo>
                  <a:pt x="73291" y="19646"/>
                </a:lnTo>
                <a:lnTo>
                  <a:pt x="58902" y="5257"/>
                </a:lnTo>
                <a:lnTo>
                  <a:pt x="39268" y="0"/>
                </a:lnTo>
                <a:lnTo>
                  <a:pt x="19634" y="5257"/>
                </a:lnTo>
                <a:lnTo>
                  <a:pt x="5270" y="19646"/>
                </a:lnTo>
                <a:lnTo>
                  <a:pt x="0" y="39281"/>
                </a:lnTo>
                <a:lnTo>
                  <a:pt x="5270" y="58928"/>
                </a:lnTo>
                <a:lnTo>
                  <a:pt x="19634" y="73291"/>
                </a:lnTo>
                <a:lnTo>
                  <a:pt x="39268" y="78549"/>
                </a:lnTo>
                <a:lnTo>
                  <a:pt x="58902" y="73291"/>
                </a:lnTo>
                <a:lnTo>
                  <a:pt x="73291" y="58928"/>
                </a:lnTo>
                <a:lnTo>
                  <a:pt x="78549" y="39281"/>
                </a:lnTo>
              </a:path>
            </a:pathLst>
          </a:custGeom>
          <a:ln w="20281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300" name="bk object 300"/>
          <p:cNvSpPr/>
          <p:nvPr/>
        </p:nvSpPr>
        <p:spPr>
          <a:xfrm>
            <a:off x="8013735" y="3725007"/>
            <a:ext cx="667488" cy="151409"/>
          </a:xfrm>
          <a:custGeom>
            <a:avLst/>
            <a:gdLst/>
            <a:ahLst/>
            <a:cxnLst/>
            <a:rect l="l" t="t" r="r" b="b"/>
            <a:pathLst>
              <a:path w="358775" h="129539">
                <a:moveTo>
                  <a:pt x="19697" y="70662"/>
                </a:moveTo>
                <a:lnTo>
                  <a:pt x="0" y="70662"/>
                </a:lnTo>
                <a:lnTo>
                  <a:pt x="279" y="76657"/>
                </a:lnTo>
                <a:lnTo>
                  <a:pt x="30149" y="102933"/>
                </a:lnTo>
                <a:lnTo>
                  <a:pt x="35356" y="103517"/>
                </a:lnTo>
                <a:lnTo>
                  <a:pt x="45935" y="103517"/>
                </a:lnTo>
                <a:lnTo>
                  <a:pt x="77332" y="86525"/>
                </a:lnTo>
                <a:lnTo>
                  <a:pt x="38366" y="86525"/>
                </a:lnTo>
                <a:lnTo>
                  <a:pt x="35699" y="86309"/>
                </a:lnTo>
                <a:lnTo>
                  <a:pt x="19888" y="73850"/>
                </a:lnTo>
                <a:lnTo>
                  <a:pt x="19697" y="70662"/>
                </a:lnTo>
                <a:close/>
              </a:path>
              <a:path w="358775" h="129539">
                <a:moveTo>
                  <a:pt x="44348" y="0"/>
                </a:moveTo>
                <a:lnTo>
                  <a:pt x="34213" y="0"/>
                </a:lnTo>
                <a:lnTo>
                  <a:pt x="29476" y="558"/>
                </a:lnTo>
                <a:lnTo>
                  <a:pt x="1485" y="25120"/>
                </a:lnTo>
                <a:lnTo>
                  <a:pt x="1485" y="36068"/>
                </a:lnTo>
                <a:lnTo>
                  <a:pt x="2603" y="40741"/>
                </a:lnTo>
                <a:lnTo>
                  <a:pt x="6972" y="48691"/>
                </a:lnTo>
                <a:lnTo>
                  <a:pt x="10579" y="51765"/>
                </a:lnTo>
                <a:lnTo>
                  <a:pt x="15595" y="53949"/>
                </a:lnTo>
                <a:lnTo>
                  <a:pt x="20523" y="56146"/>
                </a:lnTo>
                <a:lnTo>
                  <a:pt x="25730" y="57823"/>
                </a:lnTo>
                <a:lnTo>
                  <a:pt x="36677" y="60083"/>
                </a:lnTo>
                <a:lnTo>
                  <a:pt x="42024" y="61290"/>
                </a:lnTo>
                <a:lnTo>
                  <a:pt x="61036" y="72021"/>
                </a:lnTo>
                <a:lnTo>
                  <a:pt x="61013" y="76657"/>
                </a:lnTo>
                <a:lnTo>
                  <a:pt x="43205" y="86525"/>
                </a:lnTo>
                <a:lnTo>
                  <a:pt x="77332" y="86525"/>
                </a:lnTo>
                <a:lnTo>
                  <a:pt x="79641" y="82397"/>
                </a:lnTo>
                <a:lnTo>
                  <a:pt x="80759" y="77508"/>
                </a:lnTo>
                <a:lnTo>
                  <a:pt x="80643" y="66802"/>
                </a:lnTo>
                <a:lnTo>
                  <a:pt x="80124" y="63830"/>
                </a:lnTo>
                <a:lnTo>
                  <a:pt x="77558" y="57912"/>
                </a:lnTo>
                <a:lnTo>
                  <a:pt x="75819" y="55397"/>
                </a:lnTo>
                <a:lnTo>
                  <a:pt x="73571" y="53352"/>
                </a:lnTo>
                <a:lnTo>
                  <a:pt x="71348" y="51269"/>
                </a:lnTo>
                <a:lnTo>
                  <a:pt x="28143" y="38315"/>
                </a:lnTo>
                <a:lnTo>
                  <a:pt x="25692" y="37223"/>
                </a:lnTo>
                <a:lnTo>
                  <a:pt x="21666" y="34391"/>
                </a:lnTo>
                <a:lnTo>
                  <a:pt x="20662" y="32004"/>
                </a:lnTo>
                <a:lnTo>
                  <a:pt x="20700" y="26212"/>
                </a:lnTo>
                <a:lnTo>
                  <a:pt x="36220" y="16992"/>
                </a:lnTo>
                <a:lnTo>
                  <a:pt x="73518" y="16992"/>
                </a:lnTo>
                <a:lnTo>
                  <a:pt x="71666" y="13500"/>
                </a:lnTo>
                <a:lnTo>
                  <a:pt x="68935" y="10223"/>
                </a:lnTo>
                <a:lnTo>
                  <a:pt x="62204" y="5016"/>
                </a:lnTo>
                <a:lnTo>
                  <a:pt x="58229" y="3098"/>
                </a:lnTo>
                <a:lnTo>
                  <a:pt x="49212" y="622"/>
                </a:lnTo>
                <a:lnTo>
                  <a:pt x="44348" y="0"/>
                </a:lnTo>
                <a:close/>
              </a:path>
              <a:path w="358775" h="129539">
                <a:moveTo>
                  <a:pt x="73518" y="16992"/>
                </a:moveTo>
                <a:lnTo>
                  <a:pt x="40703" y="16992"/>
                </a:lnTo>
                <a:lnTo>
                  <a:pt x="43141" y="17233"/>
                </a:lnTo>
                <a:lnTo>
                  <a:pt x="47612" y="18135"/>
                </a:lnTo>
                <a:lnTo>
                  <a:pt x="57912" y="31775"/>
                </a:lnTo>
                <a:lnTo>
                  <a:pt x="77622" y="31775"/>
                </a:lnTo>
                <a:lnTo>
                  <a:pt x="77165" y="26212"/>
                </a:lnTo>
                <a:lnTo>
                  <a:pt x="75882" y="21450"/>
                </a:lnTo>
                <a:lnTo>
                  <a:pt x="73518" y="16992"/>
                </a:lnTo>
                <a:close/>
              </a:path>
              <a:path w="358775" h="129539">
                <a:moveTo>
                  <a:pt x="112776" y="28079"/>
                </a:moveTo>
                <a:lnTo>
                  <a:pt x="94449" y="28079"/>
                </a:lnTo>
                <a:lnTo>
                  <a:pt x="94449" y="129247"/>
                </a:lnTo>
                <a:lnTo>
                  <a:pt x="113614" y="129247"/>
                </a:lnTo>
                <a:lnTo>
                  <a:pt x="113614" y="91592"/>
                </a:lnTo>
                <a:lnTo>
                  <a:pt x="157290" y="91592"/>
                </a:lnTo>
                <a:lnTo>
                  <a:pt x="160274" y="87096"/>
                </a:lnTo>
                <a:lnTo>
                  <a:pt x="126250" y="87096"/>
                </a:lnTo>
                <a:lnTo>
                  <a:pt x="123659" y="86474"/>
                </a:lnTo>
                <a:lnTo>
                  <a:pt x="112829" y="61976"/>
                </a:lnTo>
                <a:lnTo>
                  <a:pt x="113017" y="59867"/>
                </a:lnTo>
                <a:lnTo>
                  <a:pt x="125780" y="42735"/>
                </a:lnTo>
                <a:lnTo>
                  <a:pt x="161031" y="42735"/>
                </a:lnTo>
                <a:lnTo>
                  <a:pt x="160426" y="41389"/>
                </a:lnTo>
                <a:lnTo>
                  <a:pt x="158495" y="38620"/>
                </a:lnTo>
                <a:lnTo>
                  <a:pt x="112776" y="38620"/>
                </a:lnTo>
                <a:lnTo>
                  <a:pt x="112776" y="28079"/>
                </a:lnTo>
                <a:close/>
              </a:path>
              <a:path w="358775" h="129539">
                <a:moveTo>
                  <a:pt x="157290" y="91592"/>
                </a:moveTo>
                <a:lnTo>
                  <a:pt x="113880" y="91592"/>
                </a:lnTo>
                <a:lnTo>
                  <a:pt x="116268" y="95707"/>
                </a:lnTo>
                <a:lnTo>
                  <a:pt x="119075" y="98602"/>
                </a:lnTo>
                <a:lnTo>
                  <a:pt x="125653" y="101981"/>
                </a:lnTo>
                <a:lnTo>
                  <a:pt x="129628" y="102819"/>
                </a:lnTo>
                <a:lnTo>
                  <a:pt x="139750" y="102819"/>
                </a:lnTo>
                <a:lnTo>
                  <a:pt x="144449" y="101714"/>
                </a:lnTo>
                <a:lnTo>
                  <a:pt x="152311" y="97231"/>
                </a:lnTo>
                <a:lnTo>
                  <a:pt x="155511" y="94272"/>
                </a:lnTo>
                <a:lnTo>
                  <a:pt x="157290" y="91592"/>
                </a:lnTo>
                <a:close/>
              </a:path>
              <a:path w="358775" h="129539">
                <a:moveTo>
                  <a:pt x="161031" y="42735"/>
                </a:moveTo>
                <a:lnTo>
                  <a:pt x="132181" y="42735"/>
                </a:lnTo>
                <a:lnTo>
                  <a:pt x="134785" y="43357"/>
                </a:lnTo>
                <a:lnTo>
                  <a:pt x="138988" y="45935"/>
                </a:lnTo>
                <a:lnTo>
                  <a:pt x="140665" y="47599"/>
                </a:lnTo>
                <a:lnTo>
                  <a:pt x="141859" y="49707"/>
                </a:lnTo>
                <a:lnTo>
                  <a:pt x="143116" y="51803"/>
                </a:lnTo>
                <a:lnTo>
                  <a:pt x="143992" y="54165"/>
                </a:lnTo>
                <a:lnTo>
                  <a:pt x="145035" y="59067"/>
                </a:lnTo>
                <a:lnTo>
                  <a:pt x="145151" y="59867"/>
                </a:lnTo>
                <a:lnTo>
                  <a:pt x="145376" y="61976"/>
                </a:lnTo>
                <a:lnTo>
                  <a:pt x="145282" y="68059"/>
                </a:lnTo>
                <a:lnTo>
                  <a:pt x="145097" y="69786"/>
                </a:lnTo>
                <a:lnTo>
                  <a:pt x="143992" y="75082"/>
                </a:lnTo>
                <a:lnTo>
                  <a:pt x="143116" y="77508"/>
                </a:lnTo>
                <a:lnTo>
                  <a:pt x="141859" y="79705"/>
                </a:lnTo>
                <a:lnTo>
                  <a:pt x="140665" y="81902"/>
                </a:lnTo>
                <a:lnTo>
                  <a:pt x="139014" y="83654"/>
                </a:lnTo>
                <a:lnTo>
                  <a:pt x="134899" y="86398"/>
                </a:lnTo>
                <a:lnTo>
                  <a:pt x="132359" y="87096"/>
                </a:lnTo>
                <a:lnTo>
                  <a:pt x="160274" y="87096"/>
                </a:lnTo>
                <a:lnTo>
                  <a:pt x="160426" y="86868"/>
                </a:lnTo>
                <a:lnTo>
                  <a:pt x="162229" y="82702"/>
                </a:lnTo>
                <a:lnTo>
                  <a:pt x="164523" y="73329"/>
                </a:lnTo>
                <a:lnTo>
                  <a:pt x="165087" y="68656"/>
                </a:lnTo>
                <a:lnTo>
                  <a:pt x="165087" y="59067"/>
                </a:lnTo>
                <a:lnTo>
                  <a:pt x="164522" y="54483"/>
                </a:lnTo>
                <a:lnTo>
                  <a:pt x="162229" y="45402"/>
                </a:lnTo>
                <a:lnTo>
                  <a:pt x="161031" y="42735"/>
                </a:lnTo>
                <a:close/>
              </a:path>
              <a:path w="358775" h="129539">
                <a:moveTo>
                  <a:pt x="140131" y="26162"/>
                </a:moveTo>
                <a:lnTo>
                  <a:pt x="129806" y="26162"/>
                </a:lnTo>
                <a:lnTo>
                  <a:pt x="125569" y="27228"/>
                </a:lnTo>
                <a:lnTo>
                  <a:pt x="118745" y="31419"/>
                </a:lnTo>
                <a:lnTo>
                  <a:pt x="115722" y="34518"/>
                </a:lnTo>
                <a:lnTo>
                  <a:pt x="113080" y="38620"/>
                </a:lnTo>
                <a:lnTo>
                  <a:pt x="158495" y="38620"/>
                </a:lnTo>
                <a:lnTo>
                  <a:pt x="155511" y="34340"/>
                </a:lnTo>
                <a:lnTo>
                  <a:pt x="152361" y="31521"/>
                </a:lnTo>
                <a:lnTo>
                  <a:pt x="144678" y="27228"/>
                </a:lnTo>
                <a:lnTo>
                  <a:pt x="140131" y="26162"/>
                </a:lnTo>
                <a:close/>
              </a:path>
              <a:path w="358775" h="129539">
                <a:moveTo>
                  <a:pt x="237090" y="41503"/>
                </a:moveTo>
                <a:lnTo>
                  <a:pt x="208216" y="41503"/>
                </a:lnTo>
                <a:lnTo>
                  <a:pt x="209588" y="41617"/>
                </a:lnTo>
                <a:lnTo>
                  <a:pt x="212432" y="42062"/>
                </a:lnTo>
                <a:lnTo>
                  <a:pt x="218732" y="51803"/>
                </a:lnTo>
                <a:lnTo>
                  <a:pt x="218071" y="53289"/>
                </a:lnTo>
                <a:lnTo>
                  <a:pt x="215430" y="54902"/>
                </a:lnTo>
                <a:lnTo>
                  <a:pt x="213868" y="55460"/>
                </a:lnTo>
                <a:lnTo>
                  <a:pt x="212039" y="55740"/>
                </a:lnTo>
                <a:lnTo>
                  <a:pt x="207645" y="56464"/>
                </a:lnTo>
                <a:lnTo>
                  <a:pt x="203187" y="57111"/>
                </a:lnTo>
                <a:lnTo>
                  <a:pt x="194068" y="58191"/>
                </a:lnTo>
                <a:lnTo>
                  <a:pt x="189941" y="59258"/>
                </a:lnTo>
                <a:lnTo>
                  <a:pt x="182537" y="62471"/>
                </a:lnTo>
                <a:lnTo>
                  <a:pt x="179501" y="64846"/>
                </a:lnTo>
                <a:lnTo>
                  <a:pt x="174752" y="71132"/>
                </a:lnTo>
                <a:lnTo>
                  <a:pt x="173558" y="75615"/>
                </a:lnTo>
                <a:lnTo>
                  <a:pt x="173558" y="88404"/>
                </a:lnTo>
                <a:lnTo>
                  <a:pt x="175679" y="93700"/>
                </a:lnTo>
                <a:lnTo>
                  <a:pt x="184162" y="100990"/>
                </a:lnTo>
                <a:lnTo>
                  <a:pt x="189623" y="102819"/>
                </a:lnTo>
                <a:lnTo>
                  <a:pt x="201307" y="102819"/>
                </a:lnTo>
                <a:lnTo>
                  <a:pt x="205549" y="101942"/>
                </a:lnTo>
                <a:lnTo>
                  <a:pt x="209016" y="100139"/>
                </a:lnTo>
                <a:lnTo>
                  <a:pt x="212483" y="98374"/>
                </a:lnTo>
                <a:lnTo>
                  <a:pt x="215900" y="95745"/>
                </a:lnTo>
                <a:lnTo>
                  <a:pt x="219290" y="92290"/>
                </a:lnTo>
                <a:lnTo>
                  <a:pt x="237794" y="92290"/>
                </a:lnTo>
                <a:lnTo>
                  <a:pt x="237604" y="91033"/>
                </a:lnTo>
                <a:lnTo>
                  <a:pt x="237547" y="89141"/>
                </a:lnTo>
                <a:lnTo>
                  <a:pt x="199212" y="89141"/>
                </a:lnTo>
                <a:lnTo>
                  <a:pt x="196938" y="88366"/>
                </a:lnTo>
                <a:lnTo>
                  <a:pt x="193586" y="85369"/>
                </a:lnTo>
                <a:lnTo>
                  <a:pt x="192747" y="83146"/>
                </a:lnTo>
                <a:lnTo>
                  <a:pt x="192747" y="76860"/>
                </a:lnTo>
                <a:lnTo>
                  <a:pt x="214376" y="67881"/>
                </a:lnTo>
                <a:lnTo>
                  <a:pt x="216827" y="66916"/>
                </a:lnTo>
                <a:lnTo>
                  <a:pt x="218732" y="65468"/>
                </a:lnTo>
                <a:lnTo>
                  <a:pt x="237502" y="65468"/>
                </a:lnTo>
                <a:lnTo>
                  <a:pt x="237445" y="42849"/>
                </a:lnTo>
                <a:lnTo>
                  <a:pt x="237090" y="41503"/>
                </a:lnTo>
                <a:close/>
              </a:path>
              <a:path w="358775" h="129539">
                <a:moveTo>
                  <a:pt x="237794" y="92290"/>
                </a:moveTo>
                <a:lnTo>
                  <a:pt x="219290" y="92290"/>
                </a:lnTo>
                <a:lnTo>
                  <a:pt x="219170" y="94221"/>
                </a:lnTo>
                <a:lnTo>
                  <a:pt x="219290" y="95199"/>
                </a:lnTo>
                <a:lnTo>
                  <a:pt x="219824" y="96672"/>
                </a:lnTo>
                <a:lnTo>
                  <a:pt x="220348" y="98031"/>
                </a:lnTo>
                <a:lnTo>
                  <a:pt x="220789" y="99542"/>
                </a:lnTo>
                <a:lnTo>
                  <a:pt x="221081" y="100914"/>
                </a:lnTo>
                <a:lnTo>
                  <a:pt x="241731" y="100914"/>
                </a:lnTo>
                <a:lnTo>
                  <a:pt x="241731" y="98031"/>
                </a:lnTo>
                <a:lnTo>
                  <a:pt x="240652" y="97663"/>
                </a:lnTo>
                <a:lnTo>
                  <a:pt x="239788" y="97040"/>
                </a:lnTo>
                <a:lnTo>
                  <a:pt x="238620" y="95199"/>
                </a:lnTo>
                <a:lnTo>
                  <a:pt x="238201" y="94221"/>
                </a:lnTo>
                <a:lnTo>
                  <a:pt x="237794" y="92290"/>
                </a:lnTo>
                <a:close/>
              </a:path>
              <a:path w="358775" h="129539">
                <a:moveTo>
                  <a:pt x="237502" y="65468"/>
                </a:moveTo>
                <a:lnTo>
                  <a:pt x="218732" y="65468"/>
                </a:lnTo>
                <a:lnTo>
                  <a:pt x="218732" y="76949"/>
                </a:lnTo>
                <a:lnTo>
                  <a:pt x="218249" y="78930"/>
                </a:lnTo>
                <a:lnTo>
                  <a:pt x="204050" y="89141"/>
                </a:lnTo>
                <a:lnTo>
                  <a:pt x="237547" y="89141"/>
                </a:lnTo>
                <a:lnTo>
                  <a:pt x="237502" y="65468"/>
                </a:lnTo>
                <a:close/>
              </a:path>
              <a:path w="358775" h="129539">
                <a:moveTo>
                  <a:pt x="211124" y="26162"/>
                </a:moveTo>
                <a:lnTo>
                  <a:pt x="202907" y="26162"/>
                </a:lnTo>
                <a:lnTo>
                  <a:pt x="198704" y="26593"/>
                </a:lnTo>
                <a:lnTo>
                  <a:pt x="175895" y="51625"/>
                </a:lnTo>
                <a:lnTo>
                  <a:pt x="194373" y="51625"/>
                </a:lnTo>
                <a:lnTo>
                  <a:pt x="195008" y="47802"/>
                </a:lnTo>
                <a:lnTo>
                  <a:pt x="196303" y="45148"/>
                </a:lnTo>
                <a:lnTo>
                  <a:pt x="200126" y="42240"/>
                </a:lnTo>
                <a:lnTo>
                  <a:pt x="203009" y="41503"/>
                </a:lnTo>
                <a:lnTo>
                  <a:pt x="237090" y="41503"/>
                </a:lnTo>
                <a:lnTo>
                  <a:pt x="236579" y="39585"/>
                </a:lnTo>
                <a:lnTo>
                  <a:pt x="214604" y="26479"/>
                </a:lnTo>
                <a:lnTo>
                  <a:pt x="211124" y="26162"/>
                </a:lnTo>
                <a:close/>
              </a:path>
              <a:path w="358775" h="129539">
                <a:moveTo>
                  <a:pt x="274320" y="1663"/>
                </a:moveTo>
                <a:lnTo>
                  <a:pt x="255155" y="1663"/>
                </a:lnTo>
                <a:lnTo>
                  <a:pt x="255155" y="19469"/>
                </a:lnTo>
                <a:lnTo>
                  <a:pt x="274320" y="19469"/>
                </a:lnTo>
                <a:lnTo>
                  <a:pt x="274320" y="1663"/>
                </a:lnTo>
                <a:close/>
              </a:path>
              <a:path w="358775" h="129539">
                <a:moveTo>
                  <a:pt x="274320" y="28079"/>
                </a:moveTo>
                <a:lnTo>
                  <a:pt x="255155" y="28079"/>
                </a:lnTo>
                <a:lnTo>
                  <a:pt x="255155" y="100914"/>
                </a:lnTo>
                <a:lnTo>
                  <a:pt x="274320" y="100914"/>
                </a:lnTo>
                <a:lnTo>
                  <a:pt x="274320" y="28079"/>
                </a:lnTo>
                <a:close/>
              </a:path>
              <a:path w="358775" h="129539">
                <a:moveTo>
                  <a:pt x="311010" y="28079"/>
                </a:moveTo>
                <a:lnTo>
                  <a:pt x="292658" y="28079"/>
                </a:lnTo>
                <a:lnTo>
                  <a:pt x="292658" y="100914"/>
                </a:lnTo>
                <a:lnTo>
                  <a:pt x="311823" y="100914"/>
                </a:lnTo>
                <a:lnTo>
                  <a:pt x="311823" y="54330"/>
                </a:lnTo>
                <a:lnTo>
                  <a:pt x="313118" y="50292"/>
                </a:lnTo>
                <a:lnTo>
                  <a:pt x="318211" y="43903"/>
                </a:lnTo>
                <a:lnTo>
                  <a:pt x="322059" y="42316"/>
                </a:lnTo>
                <a:lnTo>
                  <a:pt x="357512" y="42316"/>
                </a:lnTo>
                <a:lnTo>
                  <a:pt x="356047" y="38773"/>
                </a:lnTo>
                <a:lnTo>
                  <a:pt x="311010" y="38773"/>
                </a:lnTo>
                <a:lnTo>
                  <a:pt x="311010" y="28079"/>
                </a:lnTo>
                <a:close/>
              </a:path>
              <a:path w="358775" h="129539">
                <a:moveTo>
                  <a:pt x="357512" y="42316"/>
                </a:moveTo>
                <a:lnTo>
                  <a:pt x="331901" y="42316"/>
                </a:lnTo>
                <a:lnTo>
                  <a:pt x="335114" y="43624"/>
                </a:lnTo>
                <a:lnTo>
                  <a:pt x="338505" y="48818"/>
                </a:lnTo>
                <a:lnTo>
                  <a:pt x="339331" y="52311"/>
                </a:lnTo>
                <a:lnTo>
                  <a:pt x="339331" y="100914"/>
                </a:lnTo>
                <a:lnTo>
                  <a:pt x="358521" y="100914"/>
                </a:lnTo>
                <a:lnTo>
                  <a:pt x="358521" y="46697"/>
                </a:lnTo>
                <a:lnTo>
                  <a:pt x="357911" y="43281"/>
                </a:lnTo>
                <a:lnTo>
                  <a:pt x="357512" y="42316"/>
                </a:lnTo>
                <a:close/>
              </a:path>
              <a:path w="358775" h="129539">
                <a:moveTo>
                  <a:pt x="336931" y="26162"/>
                </a:moveTo>
                <a:lnTo>
                  <a:pt x="327990" y="26162"/>
                </a:lnTo>
                <a:lnTo>
                  <a:pt x="323697" y="27216"/>
                </a:lnTo>
                <a:lnTo>
                  <a:pt x="316941" y="31419"/>
                </a:lnTo>
                <a:lnTo>
                  <a:pt x="313867" y="34569"/>
                </a:lnTo>
                <a:lnTo>
                  <a:pt x="311137" y="38773"/>
                </a:lnTo>
                <a:lnTo>
                  <a:pt x="356047" y="38773"/>
                </a:lnTo>
                <a:lnTo>
                  <a:pt x="355422" y="37261"/>
                </a:lnTo>
                <a:lnTo>
                  <a:pt x="353707" y="34696"/>
                </a:lnTo>
                <a:lnTo>
                  <a:pt x="351459" y="32613"/>
                </a:lnTo>
                <a:lnTo>
                  <a:pt x="349224" y="30505"/>
                </a:lnTo>
                <a:lnTo>
                  <a:pt x="346544" y="28905"/>
                </a:lnTo>
                <a:lnTo>
                  <a:pt x="340347" y="26720"/>
                </a:lnTo>
                <a:lnTo>
                  <a:pt x="336931" y="2616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301" name="bk object 301"/>
          <p:cNvSpPr/>
          <p:nvPr/>
        </p:nvSpPr>
        <p:spPr>
          <a:xfrm>
            <a:off x="1792506" y="512391"/>
            <a:ext cx="189968" cy="12751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302" name="bk object 302"/>
          <p:cNvSpPr/>
          <p:nvPr/>
        </p:nvSpPr>
        <p:spPr>
          <a:xfrm>
            <a:off x="6126738" y="512703"/>
            <a:ext cx="153273" cy="12751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303" name="bk object 303"/>
          <p:cNvSpPr/>
          <p:nvPr/>
        </p:nvSpPr>
        <p:spPr>
          <a:xfrm>
            <a:off x="1790334" y="3591915"/>
            <a:ext cx="179429" cy="13184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304" name="bk object 304"/>
          <p:cNvSpPr/>
          <p:nvPr/>
        </p:nvSpPr>
        <p:spPr>
          <a:xfrm>
            <a:off x="6131796" y="3594082"/>
            <a:ext cx="167805" cy="12751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3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34375">
        <a:defRPr>
          <a:latin typeface="+mn-lt"/>
          <a:ea typeface="+mn-ea"/>
          <a:cs typeface="+mn-cs"/>
        </a:defRPr>
      </a:lvl2pPr>
      <a:lvl3pPr marL="1068751">
        <a:defRPr>
          <a:latin typeface="+mn-lt"/>
          <a:ea typeface="+mn-ea"/>
          <a:cs typeface="+mn-cs"/>
        </a:defRPr>
      </a:lvl3pPr>
      <a:lvl4pPr marL="1603126">
        <a:defRPr>
          <a:latin typeface="+mn-lt"/>
          <a:ea typeface="+mn-ea"/>
          <a:cs typeface="+mn-cs"/>
        </a:defRPr>
      </a:lvl4pPr>
      <a:lvl5pPr marL="2137501">
        <a:defRPr>
          <a:latin typeface="+mn-lt"/>
          <a:ea typeface="+mn-ea"/>
          <a:cs typeface="+mn-cs"/>
        </a:defRPr>
      </a:lvl5pPr>
      <a:lvl6pPr marL="2671877">
        <a:defRPr>
          <a:latin typeface="+mn-lt"/>
          <a:ea typeface="+mn-ea"/>
          <a:cs typeface="+mn-cs"/>
        </a:defRPr>
      </a:lvl6pPr>
      <a:lvl7pPr marL="3206252">
        <a:defRPr>
          <a:latin typeface="+mn-lt"/>
          <a:ea typeface="+mn-ea"/>
          <a:cs typeface="+mn-cs"/>
        </a:defRPr>
      </a:lvl7pPr>
      <a:lvl8pPr marL="3740628">
        <a:defRPr>
          <a:latin typeface="+mn-lt"/>
          <a:ea typeface="+mn-ea"/>
          <a:cs typeface="+mn-cs"/>
        </a:defRPr>
      </a:lvl8pPr>
      <a:lvl9pPr marL="427500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34375">
        <a:defRPr>
          <a:latin typeface="+mn-lt"/>
          <a:ea typeface="+mn-ea"/>
          <a:cs typeface="+mn-cs"/>
        </a:defRPr>
      </a:lvl2pPr>
      <a:lvl3pPr marL="1068751">
        <a:defRPr>
          <a:latin typeface="+mn-lt"/>
          <a:ea typeface="+mn-ea"/>
          <a:cs typeface="+mn-cs"/>
        </a:defRPr>
      </a:lvl3pPr>
      <a:lvl4pPr marL="1603126">
        <a:defRPr>
          <a:latin typeface="+mn-lt"/>
          <a:ea typeface="+mn-ea"/>
          <a:cs typeface="+mn-cs"/>
        </a:defRPr>
      </a:lvl4pPr>
      <a:lvl5pPr marL="2137501">
        <a:defRPr>
          <a:latin typeface="+mn-lt"/>
          <a:ea typeface="+mn-ea"/>
          <a:cs typeface="+mn-cs"/>
        </a:defRPr>
      </a:lvl5pPr>
      <a:lvl6pPr marL="2671877">
        <a:defRPr>
          <a:latin typeface="+mn-lt"/>
          <a:ea typeface="+mn-ea"/>
          <a:cs typeface="+mn-cs"/>
        </a:defRPr>
      </a:lvl6pPr>
      <a:lvl7pPr marL="3206252">
        <a:defRPr>
          <a:latin typeface="+mn-lt"/>
          <a:ea typeface="+mn-ea"/>
          <a:cs typeface="+mn-cs"/>
        </a:defRPr>
      </a:lvl7pPr>
      <a:lvl8pPr marL="3740628">
        <a:defRPr>
          <a:latin typeface="+mn-lt"/>
          <a:ea typeface="+mn-ea"/>
          <a:cs typeface="+mn-cs"/>
        </a:defRPr>
      </a:lvl8pPr>
      <a:lvl9pPr marL="427500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1" y="1941512"/>
            <a:ext cx="6858000" cy="826781"/>
          </a:xfrm>
        </p:spPr>
        <p:txBody>
          <a:bodyPr>
            <a:noAutofit/>
          </a:bodyPr>
          <a:lstStyle/>
          <a:p>
            <a:pPr eaLnBrk="0" hangingPunct="0"/>
            <a:r>
              <a:rPr lang="en-US" sz="3206" dirty="0">
                <a:solidFill>
                  <a:srgbClr val="569BBE"/>
                </a:solidFill>
                <a:latin typeface="Lucida Grande"/>
                <a:ea typeface="+mn-ea"/>
              </a:rPr>
              <a:t>Should we reject the natural rate hypothesis?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5701" y="3429002"/>
            <a:ext cx="4800600" cy="985709"/>
          </a:xfrm>
        </p:spPr>
        <p:txBody>
          <a:bodyPr>
            <a:noAutofit/>
          </a:bodyPr>
          <a:lstStyle/>
          <a:p>
            <a:r>
              <a:rPr lang="en-US" sz="1600" i="1" dirty="0"/>
              <a:t>May 2018</a:t>
            </a:r>
          </a:p>
          <a:p>
            <a:r>
              <a:rPr lang="en-US" sz="1600" i="1" dirty="0"/>
              <a:t>Edgeworth lecture, Dublin</a:t>
            </a:r>
          </a:p>
          <a:p>
            <a:endParaRPr lang="en-US" sz="1600" i="1" dirty="0"/>
          </a:p>
          <a:p>
            <a:endParaRPr lang="en-US" sz="1600" i="1" dirty="0"/>
          </a:p>
          <a:p>
            <a:r>
              <a:rPr lang="en-US" sz="1600" i="1" dirty="0"/>
              <a:t>Olivier Blanchard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5075420"/>
            <a:ext cx="5143500" cy="205356"/>
          </a:xfrm>
          <a:prstGeom prst="rect">
            <a:avLst/>
          </a:prstGeom>
        </p:spPr>
        <p:txBody>
          <a:bodyPr vert="horz" lIns="61229" tIns="30614" rIns="61229" bIns="30614" rtlCol="0" anchor="ctr"/>
          <a:lstStyle>
            <a:lvl1pPr algn="ct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B487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Peterson Institute for International Economics, MIT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009901" y="5075420"/>
            <a:ext cx="1600200" cy="205356"/>
          </a:xfrm>
          <a:prstGeom prst="rect">
            <a:avLst/>
          </a:prstGeom>
        </p:spPr>
        <p:txBody>
          <a:bodyPr vert="horz" lIns="61229" tIns="30614" rIns="61229" bIns="30614" rtlCol="0" anchor="ctr"/>
          <a:lstStyle>
            <a:lvl1pPr algn="l">
              <a:defRPr sz="675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96425-3B17-4A79-94CF-4199F6356F23}" type="datetimeFigureOut">
              <a:rPr kumimoji="0" lang="en-US" b="0" i="1" u="none" strike="noStrike" kern="0" cap="none" spc="0" normalizeH="0" baseline="0" noProof="0" smtClean="0">
                <a:ln>
                  <a:noFill/>
                </a:ln>
                <a:solidFill>
                  <a:srgbClr val="1B487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81647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5/6/2018</a:t>
            </a:fld>
            <a:endParaRPr kumimoji="0" lang="en-US" b="0" i="1" strike="noStrike" kern="0" cap="none" spc="0" normalizeH="0" baseline="0" noProof="0" dirty="0">
              <a:ln>
                <a:noFill/>
              </a:ln>
              <a:solidFill>
                <a:srgbClr val="1B487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1900" y="5075420"/>
            <a:ext cx="1600200" cy="205356"/>
          </a:xfrm>
          <a:prstGeom prst="rect">
            <a:avLst/>
          </a:prstGeom>
        </p:spPr>
        <p:txBody>
          <a:bodyPr vert="horz" lIns="61229" tIns="30614" rIns="61229" bIns="30614" rtlCol="0" anchor="ctr"/>
          <a:lstStyle>
            <a:lvl1pPr algn="r">
              <a:defRPr sz="675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DCDDD-39C2-4E65-B7C4-6894F02AC3BC}" type="slidenum">
              <a:rPr kumimoji="0" lang="en-US" sz="675" b="0" i="0" u="none" strike="noStrike" kern="0" cap="none" spc="0" normalizeH="0" baseline="0" noProof="0">
                <a:ln>
                  <a:noFill/>
                </a:ln>
                <a:solidFill>
                  <a:srgbClr val="1B487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81647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675" b="0" i="0" u="none" strike="noStrike" kern="0" cap="none" spc="0" normalizeH="0" baseline="0" noProof="0" dirty="0">
              <a:ln>
                <a:noFill/>
              </a:ln>
              <a:solidFill>
                <a:srgbClr val="1B487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4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F1D4383-AEE6-40F1-B268-C8C0E9CA179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60437" y="531813"/>
          <a:ext cx="10271125" cy="579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215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6978" y="1150442"/>
            <a:ext cx="7575988" cy="349999"/>
          </a:xfrm>
          <a:prstGeom prst="rect">
            <a:avLst/>
          </a:prstGeom>
        </p:spPr>
        <p:txBody>
          <a:bodyPr vert="horz" lIns="65937" tIns="32969" rIns="65937" bIns="32969" rtlCol="0" anchor="ctr">
            <a:noAutofit/>
          </a:bodyPr>
          <a:lstStyle/>
          <a:p>
            <a:pPr marL="0" marR="0" lvl="0" indent="0" algn="ctr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 pitchFamily="34" charset="0"/>
                <a:cs typeface="Tahoma" pitchFamily="34" charset="0"/>
              </a:rPr>
              <a:t>Macro evidence:  Output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Grande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4409" y="2312354"/>
            <a:ext cx="8490409" cy="4279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tl" rotWithShape="0">
              <a:prstClr val="black">
                <a:alpha val="0"/>
              </a:prstClr>
            </a:outerShdw>
          </a:effectLst>
        </p:spPr>
        <p:txBody>
          <a:bodyPr wrap="square" lIns="61227" tIns="30614" rIns="61227" bIns="30614" rtlCol="0" anchor="ctr">
            <a:noAutofit/>
          </a:bodyPr>
          <a:lstStyle/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Similar approach for output. 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Why not look at output?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Compute a pre-recession log-linear time trend. </a:t>
            </a: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Extrapolate.  </a:t>
            </a: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Look at post-recession output gap.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Do it over various pre- and post-recession intervals</a:t>
            </a: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Complication. Underlying decreasing time trend.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If not corrected, will find negative output gaps on average </a:t>
            </a: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Evidence.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Less impressive than for unemployment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Decomposition: employment, productivity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481723" marR="0" lvl="2" indent="0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3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879384" y="1500441"/>
            <a:ext cx="645617" cy="184821"/>
          </a:xfrm>
          <a:prstGeom prst="rect">
            <a:avLst/>
          </a:prstGeom>
        </p:spPr>
        <p:txBody>
          <a:bodyPr lIns="25715" tIns="12858" rIns="25715" bIns="12858"/>
          <a:lstStyle/>
          <a:p>
            <a:pPr marL="0" marR="0" lvl="0" indent="0" defTabSz="25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Grande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1363" y="5194661"/>
            <a:ext cx="181904" cy="144251"/>
          </a:xfrm>
          <a:prstGeom prst="rect">
            <a:avLst/>
          </a:prstGeom>
        </p:spPr>
        <p:txBody>
          <a:bodyPr lIns="25716" tIns="12858" rIns="25716" bIns="12858"/>
          <a:lstStyle/>
          <a:p>
            <a:pPr marL="0" marR="0" lvl="0" indent="0" algn="ctr" defTabSz="2571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A94BB-A140-49CB-A989-8B29657E077E}" type="slidenum">
              <a:rPr kumimoji="0" lang="en-US" sz="816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Lucida Grande"/>
                <a:sym typeface="Palatino" charset="0"/>
              </a:rPr>
              <a:pPr marL="0" marR="0" lvl="0" indent="0" algn="ctr" defTabSz="25715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16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20000"/>
                  <a:lumOff val="80000"/>
                </a:prstClr>
              </a:solidFill>
              <a:effectLst/>
              <a:uLnTx/>
              <a:uFillTx/>
              <a:latin typeface="Lucida Grande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91018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5DED0AD3-F8C6-4B2B-9932-FE112BFD1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726411"/>
              </p:ext>
            </p:extLst>
          </p:nvPr>
        </p:nvGraphicFramePr>
        <p:xfrm>
          <a:off x="952107" y="1120661"/>
          <a:ext cx="10048972" cy="5650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Presentation" r:id="rId3" imgW="6656987" imgH="3745899" progId="PowerPoint.Show.12">
                  <p:embed/>
                </p:oleObj>
              </mc:Choice>
              <mc:Fallback>
                <p:oleObj name="Presentation" r:id="rId3" imgW="6656987" imgH="374589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107" y="1120661"/>
                        <a:ext cx="10048972" cy="5650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30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15109-9A3D-45EA-A9F3-2F71B0438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24" y="1018838"/>
            <a:ext cx="9678751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5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6978" y="1150442"/>
            <a:ext cx="7575988" cy="349999"/>
          </a:xfrm>
          <a:prstGeom prst="rect">
            <a:avLst/>
          </a:prstGeom>
        </p:spPr>
        <p:txBody>
          <a:bodyPr vert="horz" lIns="65937" tIns="32969" rIns="65937" bIns="32969" rtlCol="0" anchor="ctr">
            <a:noAutofit/>
          </a:bodyPr>
          <a:lstStyle/>
          <a:p>
            <a:pPr marL="0" marR="0" lvl="0" indent="0" algn="ctr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 pitchFamily="34" charset="0"/>
                <a:cs typeface="Tahoma" pitchFamily="34" charset="0"/>
              </a:rPr>
              <a:t>Can we learn from other recessions?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Grande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4409" y="1850440"/>
            <a:ext cx="8490409" cy="4279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tl" rotWithShape="0">
              <a:prstClr val="black">
                <a:alpha val="0"/>
              </a:prstClr>
            </a:outerShdw>
          </a:effectLst>
        </p:spPr>
        <p:txBody>
          <a:bodyPr wrap="square" lIns="61227" tIns="30614" rIns="61227" bIns="30614" rtlCol="0" anchor="ctr">
            <a:noAutofit/>
          </a:bodyPr>
          <a:lstStyle/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 Can we learn from the other recessions, say, caused by oil shocks, financial crises, </a:t>
            </a:r>
            <a:r>
              <a:rPr lang="en-US" sz="2000" kern="0" noProof="0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etc</a:t>
            </a: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?</a:t>
            </a: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  Yes, with one additional strong assumption:</a:t>
            </a: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Zero long run elasticity </a:t>
            </a: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of labor supply/wage curve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If so, can look at unemployment.  (not output. Why?)</a:t>
            </a:r>
          </a:p>
          <a:p>
            <a:pPr marL="938923" lvl="3" defTabSz="816479"/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lvl="2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Evidence.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Strong effects for both oil shocks, and financial crises. 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Similar caveats. Largely bunched in time, so potential time effects.  </a:t>
            </a:r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938923" lvl="3" defTabSz="816479"/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481723" marR="0" lvl="2" indent="0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3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879384" y="1500441"/>
            <a:ext cx="645617" cy="184821"/>
          </a:xfrm>
          <a:prstGeom prst="rect">
            <a:avLst/>
          </a:prstGeom>
        </p:spPr>
        <p:txBody>
          <a:bodyPr lIns="25715" tIns="12858" rIns="25715" bIns="12858"/>
          <a:lstStyle/>
          <a:p>
            <a:pPr marL="0" marR="0" lvl="0" indent="0" defTabSz="25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Grande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1363" y="5194661"/>
            <a:ext cx="181904" cy="144251"/>
          </a:xfrm>
          <a:prstGeom prst="rect">
            <a:avLst/>
          </a:prstGeom>
        </p:spPr>
        <p:txBody>
          <a:bodyPr lIns="25716" tIns="12858" rIns="25716" bIns="12858"/>
          <a:lstStyle/>
          <a:p>
            <a:pPr marL="0" marR="0" lvl="0" indent="0" algn="ctr" defTabSz="2571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A94BB-A140-49CB-A989-8B29657E077E}" type="slidenum">
              <a:rPr kumimoji="0" lang="en-US" sz="816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Lucida Grande"/>
                <a:sym typeface="Palatino" charset="0"/>
              </a:rPr>
              <a:pPr marL="0" marR="0" lvl="0" indent="0" algn="ctr" defTabSz="25715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16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20000"/>
                  <a:lumOff val="80000"/>
                </a:prstClr>
              </a:solidFill>
              <a:effectLst/>
              <a:uLnTx/>
              <a:uFillTx/>
              <a:latin typeface="Lucida Grande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48139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019855"/>
              </p:ext>
            </p:extLst>
          </p:nvPr>
        </p:nvGraphicFramePr>
        <p:xfrm>
          <a:off x="867266" y="1039811"/>
          <a:ext cx="4892511" cy="521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268825"/>
              </p:ext>
            </p:extLst>
          </p:nvPr>
        </p:nvGraphicFramePr>
        <p:xfrm>
          <a:off x="6381946" y="1039811"/>
          <a:ext cx="5118755" cy="5417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358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6978" y="1150442"/>
            <a:ext cx="7575988" cy="349999"/>
          </a:xfrm>
          <a:prstGeom prst="rect">
            <a:avLst/>
          </a:prstGeom>
        </p:spPr>
        <p:txBody>
          <a:bodyPr vert="horz" lIns="65937" tIns="32969" rIns="65937" bIns="32969" rtlCol="0" anchor="ctr">
            <a:noAutofit/>
          </a:bodyPr>
          <a:lstStyle/>
          <a:p>
            <a:pPr marL="0" marR="0" lvl="0" indent="0" algn="ctr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 pitchFamily="34" charset="0"/>
                <a:cs typeface="Tahoma" pitchFamily="34" charset="0"/>
              </a:rPr>
              <a:t>Micro evidence.  Persistence channels.  1.  </a:t>
            </a:r>
            <a:r>
              <a:rPr lang="en-US" sz="3200" kern="0" noProof="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 pitchFamily="34" charset="0"/>
                <a:cs typeface="Tahoma" pitchFamily="34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Grande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7275" y="2189805"/>
            <a:ext cx="8490409" cy="4279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tl" rotWithShape="0">
              <a:prstClr val="black">
                <a:alpha val="0"/>
              </a:prstClr>
            </a:outerShdw>
          </a:effectLst>
        </p:spPr>
        <p:txBody>
          <a:bodyPr wrap="square" lIns="61227" tIns="30614" rIns="61227" bIns="30614" rtlCol="0" anchor="ctr">
            <a:noAutofit/>
          </a:bodyPr>
          <a:lstStyle/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The initial hysteresis argument  (Blanchard-Summers). Insiders</a:t>
            </a:r>
          </a:p>
          <a:p>
            <a:pPr marL="1739023" lvl="4" indent="-342900" defTabSz="816479">
              <a:buFont typeface="Arial" panose="020B0604020202020204" pitchFamily="34" charset="0"/>
              <a:buChar char="•"/>
            </a:pP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Unions set wages.  (eventually) do not care about the unemployed members. </a:t>
            </a:r>
          </a:p>
          <a:p>
            <a:pPr marL="1739023" lvl="4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No pressure of  (some) unemployment on wages. </a:t>
            </a:r>
          </a:p>
          <a:p>
            <a:pPr marL="1739023" lvl="4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Natural rate has a unit root</a:t>
            </a:r>
          </a:p>
          <a:p>
            <a:pPr marL="1739023" lvl="4" indent="-342900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Too strong.  Unemployment matters</a:t>
            </a:r>
          </a:p>
          <a:p>
            <a:pPr marL="1739023" lvl="4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Unemployment threat if fired</a:t>
            </a:r>
          </a:p>
          <a:p>
            <a:pPr marL="1739023" lvl="4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Unemployment threat from hiring unemployed</a:t>
            </a:r>
          </a:p>
          <a:p>
            <a:pPr marL="1739023" lvl="4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Role of employment protection: Firing/hiring costs</a:t>
            </a:r>
          </a:p>
          <a:p>
            <a:pPr marL="1739023" lvl="4" indent="-342900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DMP framework.  Now incorporated in some DSGE</a:t>
            </a:r>
          </a:p>
          <a:p>
            <a:pPr marL="938923" lvl="3" defTabSz="816479"/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How much persistence?</a:t>
            </a:r>
          </a:p>
          <a:p>
            <a:pPr marL="1739023" lvl="4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A function of labor market institutions.  </a:t>
            </a:r>
          </a:p>
          <a:p>
            <a:pPr marL="1739023" lvl="4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Employment protection, u benefits, structure of bargaining  </a:t>
            </a: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396123" lvl="4" defTabSz="816479"/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938923" lvl="3" defTabSz="816479"/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938923" lvl="3" defTabSz="816479"/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481723" marR="0" lvl="2" indent="0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3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879384" y="1500441"/>
            <a:ext cx="645617" cy="184821"/>
          </a:xfrm>
          <a:prstGeom prst="rect">
            <a:avLst/>
          </a:prstGeom>
        </p:spPr>
        <p:txBody>
          <a:bodyPr lIns="25715" tIns="12858" rIns="25715" bIns="12858"/>
          <a:lstStyle/>
          <a:p>
            <a:pPr marL="0" marR="0" lvl="0" indent="0" defTabSz="25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Grande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1363" y="5194661"/>
            <a:ext cx="181904" cy="144251"/>
          </a:xfrm>
          <a:prstGeom prst="rect">
            <a:avLst/>
          </a:prstGeom>
        </p:spPr>
        <p:txBody>
          <a:bodyPr lIns="25716" tIns="12858" rIns="25716" bIns="12858"/>
          <a:lstStyle/>
          <a:p>
            <a:pPr marL="0" marR="0" lvl="0" indent="0" algn="ctr" defTabSz="2571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A94BB-A140-49CB-A989-8B29657E077E}" type="slidenum">
              <a:rPr kumimoji="0" lang="en-US" sz="816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Lucida Grande"/>
                <a:sym typeface="Palatino" charset="0"/>
              </a:rPr>
              <a:pPr marL="0" marR="0" lvl="0" indent="0" algn="ctr" defTabSz="25715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16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20000"/>
                  <a:lumOff val="80000"/>
                </a:prstClr>
              </a:solidFill>
              <a:effectLst/>
              <a:uLnTx/>
              <a:uFillTx/>
              <a:latin typeface="Lucida Grande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59657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6978" y="1150442"/>
            <a:ext cx="7575988" cy="349999"/>
          </a:xfrm>
          <a:prstGeom prst="rect">
            <a:avLst/>
          </a:prstGeom>
        </p:spPr>
        <p:txBody>
          <a:bodyPr vert="horz" lIns="65937" tIns="32969" rIns="65937" bIns="32969" rtlCol="0" anchor="ctr">
            <a:noAutofit/>
          </a:bodyPr>
          <a:lstStyle/>
          <a:p>
            <a:pPr marL="0" marR="0" lvl="0" indent="0" algn="ctr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 pitchFamily="34" charset="0"/>
                <a:cs typeface="Tahoma" pitchFamily="34" charset="0"/>
              </a:rPr>
              <a:t>Micro evidence:  Persistence channels. 2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Grande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4982" y="2035261"/>
            <a:ext cx="8490409" cy="4279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tl" rotWithShape="0">
              <a:prstClr val="black">
                <a:alpha val="0"/>
              </a:prstClr>
            </a:outerShdw>
          </a:effectLst>
        </p:spPr>
        <p:txBody>
          <a:bodyPr wrap="square" lIns="61227" tIns="30614" rIns="61227" bIns="30614" rtlCol="0" anchor="ctr">
            <a:noAutofit/>
          </a:bodyPr>
          <a:lstStyle/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Loss of morale, skills, employability.</a:t>
            </a: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   Probability of employment if unemployed  (CPS):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 1 month    : 28% if U&lt;27 weeks, 14% if U&gt;27 weeks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 15 months : 55%                            40%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lvl="2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  No proof of hysteresis however.   Best hired first, pool gets worse?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 Looking at past history of the short-term and long-term u 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 (Abraham et al).  Similar employment status 8 quarters before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824623" lvl="2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If this is the channel, then asymmetric hysteresis.  </a:t>
            </a: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LTU convex in U.   *</a:t>
            </a: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More hysteresis in deep recessions than in booms.  </a:t>
            </a:r>
          </a:p>
          <a:p>
            <a:pPr marL="645571" lvl="2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481723" marR="0" lvl="2" indent="0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3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879384" y="1500441"/>
            <a:ext cx="645617" cy="184821"/>
          </a:xfrm>
          <a:prstGeom prst="rect">
            <a:avLst/>
          </a:prstGeom>
        </p:spPr>
        <p:txBody>
          <a:bodyPr lIns="25715" tIns="12858" rIns="25715" bIns="12858"/>
          <a:lstStyle/>
          <a:p>
            <a:pPr marL="0" marR="0" lvl="0" indent="0" defTabSz="25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Grande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1363" y="5194661"/>
            <a:ext cx="181904" cy="144251"/>
          </a:xfrm>
          <a:prstGeom prst="rect">
            <a:avLst/>
          </a:prstGeom>
        </p:spPr>
        <p:txBody>
          <a:bodyPr lIns="25716" tIns="12858" rIns="25716" bIns="12858"/>
          <a:lstStyle/>
          <a:p>
            <a:pPr marL="0" marR="0" lvl="0" indent="0" algn="ctr" defTabSz="2571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A94BB-A140-49CB-A989-8B29657E077E}" type="slidenum">
              <a:rPr kumimoji="0" lang="en-US" sz="816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Lucida Grande"/>
                <a:sym typeface="Palatino" charset="0"/>
              </a:rPr>
              <a:pPr marL="0" marR="0" lvl="0" indent="0" algn="ctr" defTabSz="25715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816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20000"/>
                  <a:lumOff val="80000"/>
                </a:prstClr>
              </a:solidFill>
              <a:effectLst/>
              <a:uLnTx/>
              <a:uFillTx/>
              <a:latin typeface="Lucida Grande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95849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7F36ED9-B2E2-4468-9ED2-F7696C300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782905"/>
              </p:ext>
            </p:extLst>
          </p:nvPr>
        </p:nvGraphicFramePr>
        <p:xfrm>
          <a:off x="1781666" y="688157"/>
          <a:ext cx="8286161" cy="561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1854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6978" y="1150442"/>
            <a:ext cx="7575988" cy="349999"/>
          </a:xfrm>
          <a:prstGeom prst="rect">
            <a:avLst/>
          </a:prstGeom>
        </p:spPr>
        <p:txBody>
          <a:bodyPr vert="horz" lIns="65937" tIns="32969" rIns="65937" bIns="32969" rtlCol="0" anchor="ctr">
            <a:noAutofit/>
          </a:bodyPr>
          <a:lstStyle/>
          <a:p>
            <a:pPr marL="0" marR="0" lvl="0" indent="0" algn="ctr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 pitchFamily="34" charset="0"/>
                <a:cs typeface="Tahoma" pitchFamily="34" charset="0"/>
              </a:rPr>
              <a:t>Micro evidence:  Persistence channels. 3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Grande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4982" y="2035261"/>
            <a:ext cx="8490409" cy="4279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tl" rotWithShape="0">
              <a:prstClr val="black">
                <a:alpha val="0"/>
              </a:prstClr>
            </a:outerShdw>
          </a:effectLst>
        </p:spPr>
        <p:txBody>
          <a:bodyPr wrap="square" lIns="61227" tIns="30614" rIns="61227" bIns="30614" rtlCol="0" anchor="ctr">
            <a:noAutofit/>
          </a:bodyPr>
          <a:lstStyle/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Focus at this point on low labor force participation (rather than unemployment rate, which is very low) in the US. </a:t>
            </a: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	Largely a  downward trend, but is there more? </a:t>
            </a: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824623" marR="0" lvl="2" indent="-342900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Evidence (Yagan)  7.2% decrease in 2015 LFP for 30-49 cohort in 2007</a:t>
            </a:r>
          </a:p>
          <a:p>
            <a:pPr marL="1281823" lvl="3" indent="-342900" defTabSz="816479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4.8% due to demographics.  1.8% due to high u in 2007-2009</a:t>
            </a: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The longer evidence from disability insurance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Applications highly cyclical.  *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Once accepted, low probability of coming back.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Over last 10 years, 20% ``excess unemployment’’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2.4 m applications more.   (1.7% of labor force)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Acceptance rate: 35%, so 0.8 million.  (0.6% of labor force)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lvl="2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481723" marR="0" lvl="2" indent="0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3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879384" y="1500441"/>
            <a:ext cx="645617" cy="184821"/>
          </a:xfrm>
          <a:prstGeom prst="rect">
            <a:avLst/>
          </a:prstGeom>
        </p:spPr>
        <p:txBody>
          <a:bodyPr lIns="25715" tIns="12858" rIns="25715" bIns="12858"/>
          <a:lstStyle/>
          <a:p>
            <a:pPr marL="0" marR="0" lvl="0" indent="0" defTabSz="25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Grande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1363" y="5194661"/>
            <a:ext cx="181904" cy="144251"/>
          </a:xfrm>
          <a:prstGeom prst="rect">
            <a:avLst/>
          </a:prstGeom>
        </p:spPr>
        <p:txBody>
          <a:bodyPr lIns="25716" tIns="12858" rIns="25716" bIns="12858"/>
          <a:lstStyle/>
          <a:p>
            <a:pPr marL="0" marR="0" lvl="0" indent="0" algn="ctr" defTabSz="2571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A94BB-A140-49CB-A989-8B29657E077E}" type="slidenum">
              <a:rPr kumimoji="0" lang="en-US" sz="816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Lucida Grande"/>
                <a:sym typeface="Palatino" charset="0"/>
              </a:rPr>
              <a:pPr marL="0" marR="0" lvl="0" indent="0" algn="ctr" defTabSz="25715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816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20000"/>
                  <a:lumOff val="80000"/>
                </a:prstClr>
              </a:solidFill>
              <a:effectLst/>
              <a:uLnTx/>
              <a:uFillTx/>
              <a:latin typeface="Lucida Grande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80205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6978" y="1150442"/>
            <a:ext cx="7575988" cy="349999"/>
          </a:xfrm>
          <a:prstGeom prst="rect">
            <a:avLst/>
          </a:prstGeom>
        </p:spPr>
        <p:txBody>
          <a:bodyPr vert="horz" lIns="65937" tIns="32969" rIns="65937" bIns="32969" rtlCol="0" anchor="ctr">
            <a:noAutofit/>
          </a:bodyPr>
          <a:lstStyle/>
          <a:p>
            <a:pPr marL="0" marR="0" lvl="0" indent="0" algn="ctr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50 years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 ago:  The natural rate hypothesis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Grande"/>
                <a:ea typeface="Tahoma" pitchFamily="34" charset="0"/>
                <a:cs typeface="Tahoma" pitchFamily="34" charset="0"/>
              </a:rPr>
              <a:t>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0140" y="1685262"/>
            <a:ext cx="8584678" cy="48663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tl" rotWithShape="0">
              <a:prstClr val="black">
                <a:alpha val="0"/>
              </a:prstClr>
            </a:outerShdw>
          </a:effectLst>
        </p:spPr>
        <p:txBody>
          <a:bodyPr wrap="square" lIns="61227" tIns="30614" rIns="61227" bIns="30614" rtlCol="0" anchor="ctr">
            <a:noAutofit/>
          </a:bodyPr>
          <a:lstStyle/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 Friedman’s presidential address. 1967</a:t>
            </a: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In effect, application of general long-run neutrality of money proposition</a:t>
            </a: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Two sub-hypotheses:</a:t>
            </a: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  <a:defRPr/>
            </a:pP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The natural unemployment rate independent of monetary policy.  </a:t>
            </a:r>
          </a:p>
          <a:p>
            <a:pPr marL="938923" lvl="3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``Independence hypothesis’’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Maintaining actual rate below natural rate leads to increasing inflation.</a:t>
            </a:r>
          </a:p>
          <a:p>
            <a:pPr marL="938923" lvl="3" defTabSz="816479"/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``Accelerationist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 hypothesis’’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Strong organizing framework, and strong policy implications: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Structural versus stabilization policies.  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Limits to stabilization policies:  Booms fully offset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 by busts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baseline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Monetary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policy can smooth, but no more.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481723" marR="0" lvl="2" indent="0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3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879384" y="1500441"/>
            <a:ext cx="645617" cy="184821"/>
          </a:xfrm>
          <a:prstGeom prst="rect">
            <a:avLst/>
          </a:prstGeom>
        </p:spPr>
        <p:txBody>
          <a:bodyPr lIns="25715" tIns="12858" rIns="25715" bIns="12858"/>
          <a:lstStyle/>
          <a:p>
            <a:pPr marL="0" marR="0" lvl="0" indent="0" defTabSz="25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Grande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1363" y="5194661"/>
            <a:ext cx="181904" cy="144251"/>
          </a:xfrm>
          <a:prstGeom prst="rect">
            <a:avLst/>
          </a:prstGeom>
        </p:spPr>
        <p:txBody>
          <a:bodyPr lIns="25716" tIns="12858" rIns="25716" bIns="12858"/>
          <a:lstStyle/>
          <a:p>
            <a:pPr marL="0" marR="0" lvl="0" indent="0" algn="ctr" defTabSz="2571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A94BB-A140-49CB-A989-8B29657E077E}" type="slidenum">
              <a:rPr kumimoji="0" lang="en-US" sz="816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Lucida Grande"/>
                <a:sym typeface="Palatino" charset="0"/>
              </a:rPr>
              <a:pPr marL="0" marR="0" lvl="0" indent="0" algn="ctr" defTabSz="25715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16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20000"/>
                  <a:lumOff val="80000"/>
                </a:prstClr>
              </a:solidFill>
              <a:effectLst/>
              <a:uLnTx/>
              <a:uFillTx/>
              <a:latin typeface="Lucida Grande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83975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FD27EAA5-1265-42EC-A5BB-8E39B7A64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955" y="800512"/>
            <a:ext cx="7136090" cy="559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94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893B674-B2FE-444A-BBCB-90046BF17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792440"/>
              </p:ext>
            </p:extLst>
          </p:nvPr>
        </p:nvGraphicFramePr>
        <p:xfrm>
          <a:off x="1767416" y="285750"/>
          <a:ext cx="8657167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85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6978" y="1150442"/>
            <a:ext cx="7575988" cy="349999"/>
          </a:xfrm>
          <a:prstGeom prst="rect">
            <a:avLst/>
          </a:prstGeom>
        </p:spPr>
        <p:txBody>
          <a:bodyPr vert="horz" lIns="65937" tIns="32969" rIns="65937" bIns="32969" rtlCol="0" anchor="ctr">
            <a:noAutofit/>
          </a:bodyPr>
          <a:lstStyle/>
          <a:p>
            <a:pPr marL="0" marR="0" lvl="0" indent="0" algn="ctr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 pitchFamily="34" charset="0"/>
                <a:cs typeface="Tahoma" pitchFamily="34" charset="0"/>
              </a:rPr>
              <a:t>Micro evidence:  Persistence channels. 4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Grande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4982" y="2035261"/>
            <a:ext cx="8490409" cy="4279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tl" rotWithShape="0">
              <a:prstClr val="black">
                <a:alpha val="0"/>
              </a:prstClr>
            </a:outerShdw>
          </a:effectLst>
        </p:spPr>
        <p:txBody>
          <a:bodyPr wrap="square" lIns="61227" tIns="30614" rIns="61227" bIns="30614" rtlCol="0" anchor="ctr">
            <a:noAutofit/>
          </a:bodyPr>
          <a:lstStyle/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Turning to persistent effects of recession on productivity.  </a:t>
            </a: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No evidence that it plays a role in disinflation-caused recessions</a:t>
            </a: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88371" lvl="1" indent="-163848" defTabSz="816479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R&amp;D cyclical. But effect of cycle is small.  1% less growth.  1% less R&amp;D.</a:t>
            </a: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Speed of adoption.  Evidence.  Some cyclical elasticity. Gertler et al.  </a:t>
            </a: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Recessions and reallocation.  Schumpeterian cleansing or inefficient closures?   Foster et al: small positive effect (except during the GFC)</a:t>
            </a: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lvl="2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481723" marR="0" lvl="2" indent="0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3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879384" y="1500441"/>
            <a:ext cx="645617" cy="184821"/>
          </a:xfrm>
          <a:prstGeom prst="rect">
            <a:avLst/>
          </a:prstGeom>
        </p:spPr>
        <p:txBody>
          <a:bodyPr lIns="25715" tIns="12858" rIns="25715" bIns="12858"/>
          <a:lstStyle/>
          <a:p>
            <a:pPr marL="0" marR="0" lvl="0" indent="0" defTabSz="25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Grande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1363" y="5194661"/>
            <a:ext cx="181904" cy="144251"/>
          </a:xfrm>
          <a:prstGeom prst="rect">
            <a:avLst/>
          </a:prstGeom>
        </p:spPr>
        <p:txBody>
          <a:bodyPr lIns="25716" tIns="12858" rIns="25716" bIns="12858"/>
          <a:lstStyle/>
          <a:p>
            <a:pPr marL="0" marR="0" lvl="0" indent="0" algn="ctr" defTabSz="2571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A94BB-A140-49CB-A989-8B29657E077E}" type="slidenum">
              <a:rPr kumimoji="0" lang="en-US" sz="816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Lucida Grande"/>
                <a:sym typeface="Palatino" charset="0"/>
              </a:rPr>
              <a:pPr marL="0" marR="0" lvl="0" indent="0" algn="ctr" defTabSz="25715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816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20000"/>
                  <a:lumOff val="80000"/>
                </a:prstClr>
              </a:solidFill>
              <a:effectLst/>
              <a:uLnTx/>
              <a:uFillTx/>
              <a:latin typeface="Lucida Grande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15096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6978" y="1150442"/>
            <a:ext cx="7575988" cy="349999"/>
          </a:xfrm>
          <a:prstGeom prst="rect">
            <a:avLst/>
          </a:prstGeom>
        </p:spPr>
        <p:txBody>
          <a:bodyPr vert="horz" lIns="65937" tIns="32969" rIns="65937" bIns="32969" rtlCol="0" anchor="ctr">
            <a:noAutofit/>
          </a:bodyPr>
          <a:lstStyle/>
          <a:p>
            <a:pPr marL="0" marR="0" lvl="0" indent="0" algn="ctr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Grande"/>
                <a:ea typeface="Tahoma" pitchFamily="34" charset="0"/>
                <a:cs typeface="Tahoma" pitchFamily="34" charset="0"/>
              </a:rPr>
              <a:t>The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Grande"/>
                <a:ea typeface="Tahoma" pitchFamily="34" charset="0"/>
                <a:cs typeface="Tahoma" pitchFamily="34" charset="0"/>
              </a:rPr>
              <a:t> accelerationist hypothesis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Grande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4982" y="2035261"/>
            <a:ext cx="8490409" cy="4279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tl" rotWithShape="0">
              <a:prstClr val="black">
                <a:alpha val="0"/>
              </a:prstClr>
            </a:outerShdw>
          </a:effectLst>
        </p:spPr>
        <p:txBody>
          <a:bodyPr wrap="square" lIns="61227" tIns="30614" rIns="61227" bIns="30614" rtlCol="0" anchor="ctr">
            <a:noAutofit/>
          </a:bodyPr>
          <a:lstStyle/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The simple Phillips curve. </a:t>
            </a:r>
          </a:p>
          <a:p>
            <a:pPr marL="1396123" lvl="4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	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Π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= a 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</a:rPr>
              <a:t>Π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(-1) + b (U-U*)</a:t>
            </a:r>
          </a:p>
          <a:p>
            <a:pPr marL="1396123" lvl="4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Phillips, Solow/Samuelson.  a close to 0.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Friedman:  If try to use the trade off, a will go to 1.  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(Lucas/Sargent.  Rational expectations version. NK version. )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The evidence.   Estimation with 15-year rolling sample</a:t>
            </a: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Dramatic increase after Friedman’s address</a:t>
            </a: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Dramatic decrease since early 2000s.   </a:t>
            </a: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lvl="2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481723" marR="0" lvl="2" indent="0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3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879384" y="1500441"/>
            <a:ext cx="645617" cy="184821"/>
          </a:xfrm>
          <a:prstGeom prst="rect">
            <a:avLst/>
          </a:prstGeom>
        </p:spPr>
        <p:txBody>
          <a:bodyPr lIns="25715" tIns="12858" rIns="25715" bIns="12858"/>
          <a:lstStyle/>
          <a:p>
            <a:pPr marL="0" marR="0" lvl="0" indent="0" defTabSz="25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Grande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1363" y="5194661"/>
            <a:ext cx="181904" cy="144251"/>
          </a:xfrm>
          <a:prstGeom prst="rect">
            <a:avLst/>
          </a:prstGeom>
        </p:spPr>
        <p:txBody>
          <a:bodyPr lIns="25716" tIns="12858" rIns="25716" bIns="12858"/>
          <a:lstStyle/>
          <a:p>
            <a:pPr marL="0" marR="0" lvl="0" indent="0" algn="ctr" defTabSz="2571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A94BB-A140-49CB-A989-8B29657E077E}" type="slidenum">
              <a:rPr kumimoji="0" lang="en-US" sz="816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Lucida Grande"/>
                <a:sym typeface="Palatino" charset="0"/>
              </a:rPr>
              <a:pPr marL="0" marR="0" lvl="0" indent="0" algn="ctr" defTabSz="25715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816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20000"/>
                  <a:lumOff val="80000"/>
                </a:prstClr>
              </a:solidFill>
              <a:effectLst/>
              <a:uLnTx/>
              <a:uFillTx/>
              <a:latin typeface="Lucida Grande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34566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CC73B4-DBC2-4256-A1CC-CE1B3E245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447675"/>
            <a:ext cx="81915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42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6978" y="1150442"/>
            <a:ext cx="7575988" cy="349999"/>
          </a:xfrm>
          <a:prstGeom prst="rect">
            <a:avLst/>
          </a:prstGeom>
        </p:spPr>
        <p:txBody>
          <a:bodyPr vert="horz" lIns="65937" tIns="32969" rIns="65937" bIns="32969" rtlCol="0" anchor="ctr">
            <a:noAutofit/>
          </a:bodyPr>
          <a:lstStyle/>
          <a:p>
            <a:pPr marL="0" marR="0" lvl="0" indent="0" algn="ctr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ea typeface="Tahoma" pitchFamily="34" charset="0"/>
                <a:cs typeface="Tahoma" pitchFamily="34" charset="0"/>
              </a:rPr>
              <a:t>Credibility or lack of salience? 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Grande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0990" y="2035261"/>
            <a:ext cx="8490409" cy="4279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tl" rotWithShape="0">
              <a:prstClr val="black">
                <a:alpha val="0"/>
              </a:prstClr>
            </a:outerShdw>
          </a:effectLst>
        </p:spPr>
        <p:txBody>
          <a:bodyPr wrap="square" lIns="61227" tIns="30614" rIns="61227" bIns="30614" rtlCol="0" anchor="ctr">
            <a:noAutofit/>
          </a:bodyPr>
          <a:lstStyle/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Why has the coefficient decreased back to zero?  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Credibility?   Inflation target, and inflation targeting. </a:t>
            </a: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Lack of salience?   At low, stable inflation, inflation ignored</a:t>
            </a: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How to test?  Not easy </a:t>
            </a:r>
          </a:p>
          <a:p>
            <a:pPr marL="1739023" lvl="4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If credibility, response to core, but not to (headline – core)</a:t>
            </a:r>
          </a:p>
          <a:p>
            <a:pPr marL="1739023" lvl="4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If salience, response to (headline – core), but not to core.</a:t>
            </a:r>
          </a:p>
          <a:p>
            <a:pPr marL="1853323" lvl="5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(e.g. response if price of gas increases/decreases a lot)</a:t>
            </a:r>
          </a:p>
          <a:p>
            <a:pPr marL="1853323" lvl="5" defTabSz="816479"/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Evidence from behavior of professional forecasters (SPF) 						households  (Michigan survey). </a:t>
            </a:r>
          </a:p>
          <a:p>
            <a:pPr marL="1396123" lvl="4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	</a:t>
            </a:r>
            <a:endParaRPr lang="en-US" sz="2000" kern="0" dirty="0">
              <a:solidFill>
                <a:srgbClr val="1F497D">
                  <a:lumMod val="75000"/>
                </a:srgbClr>
              </a:solidFill>
            </a:endParaRPr>
          </a:p>
          <a:p>
            <a:pPr marL="1396123" lvl="4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lvl="2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481723" marR="0" lvl="2" indent="0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3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879384" y="1500441"/>
            <a:ext cx="645617" cy="184821"/>
          </a:xfrm>
          <a:prstGeom prst="rect">
            <a:avLst/>
          </a:prstGeom>
        </p:spPr>
        <p:txBody>
          <a:bodyPr lIns="25715" tIns="12858" rIns="25715" bIns="12858"/>
          <a:lstStyle/>
          <a:p>
            <a:pPr marL="0" marR="0" lvl="0" indent="0" defTabSz="25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Grande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1363" y="5194661"/>
            <a:ext cx="181904" cy="144251"/>
          </a:xfrm>
          <a:prstGeom prst="rect">
            <a:avLst/>
          </a:prstGeom>
        </p:spPr>
        <p:txBody>
          <a:bodyPr lIns="25716" tIns="12858" rIns="25716" bIns="12858"/>
          <a:lstStyle/>
          <a:p>
            <a:pPr marL="0" marR="0" lvl="0" indent="0" algn="ctr" defTabSz="2571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A94BB-A140-49CB-A989-8B29657E077E}" type="slidenum">
              <a:rPr kumimoji="0" lang="en-US" sz="816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Lucida Grande"/>
                <a:sym typeface="Palatino" charset="0"/>
              </a:rPr>
              <a:pPr marL="0" marR="0" lvl="0" indent="0" algn="ctr" defTabSz="25715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816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20000"/>
                  <a:lumOff val="80000"/>
                </a:prstClr>
              </a:solidFill>
              <a:effectLst/>
              <a:uLnTx/>
              <a:uFillTx/>
              <a:latin typeface="Lucida Grande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7120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0B93213-2CAE-4FF2-8F7F-33283F871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3" y="1319753"/>
            <a:ext cx="11087342" cy="511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06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6978" y="1150442"/>
            <a:ext cx="7575988" cy="349999"/>
          </a:xfrm>
          <a:prstGeom prst="rect">
            <a:avLst/>
          </a:prstGeom>
        </p:spPr>
        <p:txBody>
          <a:bodyPr vert="horz" lIns="65937" tIns="32969" rIns="65937" bIns="32969" rtlCol="0" anchor="ctr">
            <a:noAutofit/>
          </a:bodyPr>
          <a:lstStyle/>
          <a:p>
            <a:pPr marL="0" marR="0" lvl="0" indent="0" algn="ctr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ea typeface="Tahoma" pitchFamily="34" charset="0"/>
                <a:cs typeface="Tahoma" pitchFamily="34" charset="0"/>
              </a:rPr>
              <a:t>Policy implications. 1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Grande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0596" y="2035261"/>
            <a:ext cx="9440934" cy="4279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tl" rotWithShape="0">
              <a:prstClr val="black">
                <a:alpha val="0"/>
              </a:prstClr>
            </a:outerShdw>
          </a:effectLst>
        </p:spPr>
        <p:txBody>
          <a:bodyPr wrap="square" lIns="61227" tIns="30614" rIns="61227" bIns="30614" rtlCol="0" anchor="ctr">
            <a:noAutofit/>
          </a:bodyPr>
          <a:lstStyle/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Long way from knowing enough.  Strength, persistence, asymmetries…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Nevertheless, a simple formalization: </a:t>
            </a:r>
          </a:p>
          <a:p>
            <a:pPr marL="938923" lvl="3" defTabSz="816479"/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lvl="2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	(1) 	y*(+1) = a y* + b (y-y*)</a:t>
            </a:r>
          </a:p>
          <a:p>
            <a:pPr marL="481723" lvl="2" defTabSz="816479"/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lvl="2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	      	Pure independence hypothesis: b=0.  </a:t>
            </a:r>
          </a:p>
          <a:p>
            <a:pPr marL="481723" lvl="2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		Pure hysteresis hypothesis        : a=1, b&gt;0</a:t>
            </a:r>
          </a:p>
          <a:p>
            <a:pPr marL="481723" lvl="2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		Realistic models: coefficients in between.  </a:t>
            </a:r>
          </a:p>
          <a:p>
            <a:pPr marL="481723" lvl="2" defTabSz="816479"/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81723" lvl="2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	(2) 	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Π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= c(y-y*) + E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</a:rPr>
              <a:t> Π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,  E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</a:rPr>
              <a:t>Π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 = 0 if –x ≤ 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</a:rPr>
              <a:t>Π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 ≤ +x ,  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</a:rPr>
              <a:t>Π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(-1) otherwise</a:t>
            </a:r>
          </a:p>
          <a:p>
            <a:pPr marL="481723" lvl="2" defTabSz="816479"/>
            <a:endParaRPr lang="en-US" sz="2000" kern="0" dirty="0">
              <a:solidFill>
                <a:srgbClr val="1F497D">
                  <a:lumMod val="75000"/>
                </a:srgbClr>
              </a:solidFill>
            </a:endParaRPr>
          </a:p>
          <a:p>
            <a:pPr marL="481723" lvl="2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	       	Salience if x&gt;0 </a:t>
            </a:r>
          </a:p>
          <a:p>
            <a:pPr marL="938923" lvl="3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</a:p>
          <a:p>
            <a:pPr marL="645571" lvl="2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481723" marR="0" lvl="2" indent="0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3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879384" y="1500441"/>
            <a:ext cx="645617" cy="184821"/>
          </a:xfrm>
          <a:prstGeom prst="rect">
            <a:avLst/>
          </a:prstGeom>
        </p:spPr>
        <p:txBody>
          <a:bodyPr lIns="25715" tIns="12858" rIns="25715" bIns="12858"/>
          <a:lstStyle/>
          <a:p>
            <a:pPr marL="0" marR="0" lvl="0" indent="0" defTabSz="25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Grande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1363" y="5194661"/>
            <a:ext cx="181904" cy="144251"/>
          </a:xfrm>
          <a:prstGeom prst="rect">
            <a:avLst/>
          </a:prstGeom>
        </p:spPr>
        <p:txBody>
          <a:bodyPr lIns="25716" tIns="12858" rIns="25716" bIns="12858"/>
          <a:lstStyle/>
          <a:p>
            <a:pPr marL="0" marR="0" lvl="0" indent="0" algn="ctr" defTabSz="2571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A94BB-A140-49CB-A989-8B29657E077E}" type="slidenum">
              <a:rPr kumimoji="0" lang="en-US" sz="816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Lucida Grande"/>
                <a:sym typeface="Palatino" charset="0"/>
              </a:rPr>
              <a:pPr marL="0" marR="0" lvl="0" indent="0" algn="ctr" defTabSz="25715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816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20000"/>
                  <a:lumOff val="80000"/>
                </a:prstClr>
              </a:solidFill>
              <a:effectLst/>
              <a:uLnTx/>
              <a:uFillTx/>
              <a:latin typeface="Lucida Grande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28530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78351" y="622541"/>
            <a:ext cx="8914615" cy="349999"/>
          </a:xfrm>
          <a:prstGeom prst="rect">
            <a:avLst/>
          </a:prstGeom>
        </p:spPr>
        <p:txBody>
          <a:bodyPr vert="horz" lIns="65937" tIns="32969" rIns="65937" bIns="32969" rtlCol="0" anchor="ctr">
            <a:noAutofit/>
          </a:bodyPr>
          <a:lstStyle/>
          <a:p>
            <a:pPr marL="0" marR="0" lvl="0" indent="0" algn="ctr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ea typeface="Tahoma" pitchFamily="34" charset="0"/>
                <a:cs typeface="Tahoma" pitchFamily="34" charset="0"/>
              </a:rPr>
              <a:t>Policy implications.  Inflation/output trade offs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Grande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7909" y="1592851"/>
            <a:ext cx="8085057" cy="47982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tl" rotWithShape="0">
              <a:prstClr val="black">
                <a:alpha val="0"/>
              </a:prstClr>
            </a:outerShdw>
          </a:effectLst>
        </p:spPr>
        <p:txBody>
          <a:bodyPr wrap="square" lIns="61227" tIns="30614" rIns="61227" bIns="30614" rtlCol="0" anchor="ctr">
            <a:noAutofit/>
          </a:bodyPr>
          <a:lstStyle/>
          <a:p>
            <a:pPr marL="938923" lvl="3" defTabSz="816479"/>
            <a:endParaRPr lang="en-US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938923" lvl="3" defTabSz="816479"/>
            <a:endParaRPr lang="en-US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938923" lvl="3" defTabSz="816479"/>
            <a:endParaRPr lang="en-US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938923" lvl="3" defTabSz="816479"/>
            <a:endParaRPr lang="en-US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938923" lvl="3" defTabSz="816479"/>
            <a:endParaRPr lang="en-US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938923" lvl="3" defTabSz="816479"/>
            <a:endParaRPr lang="en-US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938923" lvl="3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Consider a one-period increase in the output gap, y-y* = 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Δ</a:t>
            </a: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If both independence and accelerationist hypotheses hold:</a:t>
            </a: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Permanent increase in inflation of c 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</a:rPr>
              <a:t>Δ</a:t>
            </a:r>
            <a:endParaRPr lang="en-US" sz="2000" kern="0" dirty="0">
              <a:solidFill>
                <a:srgbClr val="1F497D">
                  <a:lumMod val="75000"/>
                </a:srgbClr>
              </a:solidFill>
            </a:endParaRP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One-period increase in output of 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</a:rPr>
              <a:t>Δ</a:t>
            </a:r>
            <a:endParaRPr lang="en-US" sz="2000" kern="0" dirty="0">
              <a:solidFill>
                <a:srgbClr val="1F497D">
                  <a:lumMod val="75000"/>
                </a:srgbClr>
              </a:solidFill>
            </a:endParaRP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If only independence assumption fails (a, b positive)</a:t>
            </a: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Permanent increase in inflation of c 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</a:rPr>
              <a:t>Δ</a:t>
            </a: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Increase in output of  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</a:rPr>
              <a:t>Δ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, b 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</a:rPr>
              <a:t>Δ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 , ab 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</a:rPr>
              <a:t>Δ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 ,…, :       Bigger</a:t>
            </a: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If only accelerationist assumption fails (x&gt;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</a:rPr>
              <a:t>Δ 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&gt;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0)</a:t>
            </a: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Increase in inflation for one period of c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</a:rPr>
              <a:t>Δ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:  Smaller</a:t>
            </a: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One period increase in output of 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</a:rPr>
              <a:t>Δ</a:t>
            </a:r>
            <a:endParaRPr lang="en-US" sz="2000" kern="0" dirty="0">
              <a:solidFill>
                <a:srgbClr val="1F497D">
                  <a:lumMod val="75000"/>
                </a:srgbClr>
              </a:solidFill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If both fail </a:t>
            </a: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Increase in inflation for one period of c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</a:rPr>
              <a:t>Δ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:  Smaller</a:t>
            </a: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Increase in output of 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</a:rPr>
              <a:t>Δ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, b 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</a:rPr>
              <a:t>Δ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 , ab </a:t>
            </a:r>
            <a:r>
              <a:rPr lang="el-GR" sz="2000" kern="0" dirty="0">
                <a:solidFill>
                  <a:srgbClr val="1F497D">
                    <a:lumMod val="75000"/>
                  </a:srgbClr>
                </a:solidFill>
              </a:rPr>
              <a:t>Δ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</a:rPr>
              <a:t> ,…,      :   Bigger</a:t>
            </a: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938923" lvl="3" defTabSz="816479"/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938923" lvl="3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</a:p>
          <a:p>
            <a:pPr marL="645571" lvl="2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481723" marR="0" lvl="2" indent="0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3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879384" y="1500441"/>
            <a:ext cx="645617" cy="184821"/>
          </a:xfrm>
          <a:prstGeom prst="rect">
            <a:avLst/>
          </a:prstGeom>
        </p:spPr>
        <p:txBody>
          <a:bodyPr lIns="25715" tIns="12858" rIns="25715" bIns="12858"/>
          <a:lstStyle/>
          <a:p>
            <a:pPr marL="0" marR="0" lvl="0" indent="0" defTabSz="25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Grande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1363" y="5194661"/>
            <a:ext cx="181904" cy="144251"/>
          </a:xfrm>
          <a:prstGeom prst="rect">
            <a:avLst/>
          </a:prstGeom>
        </p:spPr>
        <p:txBody>
          <a:bodyPr lIns="25716" tIns="12858" rIns="25716" bIns="12858"/>
          <a:lstStyle/>
          <a:p>
            <a:pPr marL="0" marR="0" lvl="0" indent="0" algn="ctr" defTabSz="2571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A94BB-A140-49CB-A989-8B29657E077E}" type="slidenum">
              <a:rPr kumimoji="0" lang="en-US" sz="816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Lucida Grande"/>
                <a:sym typeface="Palatino" charset="0"/>
              </a:rPr>
              <a:pPr marL="0" marR="0" lvl="0" indent="0" algn="ctr" defTabSz="25715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816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20000"/>
                  <a:lumOff val="80000"/>
                </a:prstClr>
              </a:solidFill>
              <a:effectLst/>
              <a:uLnTx/>
              <a:uFillTx/>
              <a:latin typeface="Lucida Grande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69943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2EEEC7E-64F5-4DAF-BCD8-55AD4A6FAF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259392"/>
              </p:ext>
            </p:extLst>
          </p:nvPr>
        </p:nvGraphicFramePr>
        <p:xfrm>
          <a:off x="1308820" y="937168"/>
          <a:ext cx="4559300" cy="270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3AC1556-6A2A-4551-8162-CF585C524B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764894"/>
              </p:ext>
            </p:extLst>
          </p:nvPr>
        </p:nvGraphicFramePr>
        <p:xfrm>
          <a:off x="1308820" y="3850049"/>
          <a:ext cx="4559300" cy="270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B6A8E1-ED71-42BD-B453-2C9860F7B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901320"/>
              </p:ext>
            </p:extLst>
          </p:nvPr>
        </p:nvGraphicFramePr>
        <p:xfrm>
          <a:off x="6096000" y="937168"/>
          <a:ext cx="4559300" cy="270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E31C51E-97D9-44A0-B83A-20DE3AB71F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728831"/>
              </p:ext>
            </p:extLst>
          </p:nvPr>
        </p:nvGraphicFramePr>
        <p:xfrm>
          <a:off x="6096000" y="3850048"/>
          <a:ext cx="4559300" cy="270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906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6978" y="1150442"/>
            <a:ext cx="7575988" cy="349999"/>
          </a:xfrm>
          <a:prstGeom prst="rect">
            <a:avLst/>
          </a:prstGeom>
        </p:spPr>
        <p:txBody>
          <a:bodyPr vert="horz" lIns="65937" tIns="32969" rIns="65937" bIns="32969" rtlCol="0" anchor="ctr">
            <a:noAutofit/>
          </a:bodyPr>
          <a:lstStyle/>
          <a:p>
            <a:pPr marL="0" marR="0" lvl="0" indent="0" algn="ctr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 pitchFamily="34" charset="0"/>
                <a:cs typeface="Tahoma" pitchFamily="34" charset="0"/>
              </a:rPr>
              <a:t>Acceptance, old and new grumblings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Grande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4409" y="1850440"/>
            <a:ext cx="8490409" cy="4279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tl" rotWithShape="0">
              <a:prstClr val="black">
                <a:alpha val="0"/>
              </a:prstClr>
            </a:outerShdw>
          </a:effectLst>
        </p:spPr>
        <p:txBody>
          <a:bodyPr wrap="square" lIns="61227" tIns="30614" rIns="61227" bIns="30614" rtlCol="0" anchor="ctr">
            <a:noAutofit/>
          </a:bodyPr>
          <a:lstStyle/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Quickly accepted.  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Empirically: Increase in Phillips curve coefficient, from 0 to 1.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Conceptually:  Dominant  framework</a:t>
            </a:r>
          </a:p>
          <a:p>
            <a:pPr marL="938923" lvl="3" defTabSz="816479"/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Basis for </a:t>
            </a:r>
            <a:r>
              <a:rPr lang="en-US" sz="2000" kern="0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i</a:t>
            </a:r>
            <a:r>
              <a:rPr lang="en-US" sz="2000" kern="0" noProof="0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nflation</a:t>
            </a: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targeting  framework.  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``Divine coincidence’’</a:t>
            </a:r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But: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The disinflations of the 1980s, and hysteresis.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More recently:</a:t>
            </a:r>
          </a:p>
          <a:p>
            <a:pPr marL="938923" lvl="3" defTabSz="816479"/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The effects of the Great Financial Crisis on output.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The disappearance of the accelerationist Phillips curve. </a:t>
            </a: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481723" marR="0" lvl="2" indent="0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3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879384" y="1500441"/>
            <a:ext cx="645617" cy="184821"/>
          </a:xfrm>
          <a:prstGeom prst="rect">
            <a:avLst/>
          </a:prstGeom>
        </p:spPr>
        <p:txBody>
          <a:bodyPr lIns="25715" tIns="12858" rIns="25715" bIns="12858"/>
          <a:lstStyle/>
          <a:p>
            <a:pPr marL="0" marR="0" lvl="0" indent="0" defTabSz="25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Grande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1363" y="5194661"/>
            <a:ext cx="181904" cy="144251"/>
          </a:xfrm>
          <a:prstGeom prst="rect">
            <a:avLst/>
          </a:prstGeom>
        </p:spPr>
        <p:txBody>
          <a:bodyPr lIns="25716" tIns="12858" rIns="25716" bIns="12858"/>
          <a:lstStyle/>
          <a:p>
            <a:pPr marL="0" marR="0" lvl="0" indent="0" algn="ctr" defTabSz="2571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A94BB-A140-49CB-A989-8B29657E077E}" type="slidenum">
              <a:rPr kumimoji="0" lang="en-US" sz="816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Lucida Grande"/>
                <a:sym typeface="Palatino" charset="0"/>
              </a:rPr>
              <a:pPr marL="0" marR="0" lvl="0" indent="0" algn="ctr" defTabSz="25715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16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20000"/>
                  <a:lumOff val="80000"/>
                </a:prstClr>
              </a:solidFill>
              <a:effectLst/>
              <a:uLnTx/>
              <a:uFillTx/>
              <a:latin typeface="Lucida Grande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82961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6978" y="1150442"/>
            <a:ext cx="7575988" cy="349999"/>
          </a:xfrm>
          <a:prstGeom prst="rect">
            <a:avLst/>
          </a:prstGeom>
        </p:spPr>
        <p:txBody>
          <a:bodyPr vert="horz" lIns="65937" tIns="32969" rIns="65937" bIns="32969" rtlCol="0" anchor="ctr">
            <a:noAutofit/>
          </a:bodyPr>
          <a:lstStyle/>
          <a:p>
            <a:pPr marL="0" marR="0" lvl="0" indent="0" algn="ctr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ea typeface="Tahoma" pitchFamily="34" charset="0"/>
                <a:cs typeface="Tahoma" pitchFamily="34" charset="0"/>
              </a:rPr>
              <a:t>Conclusions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Grande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6128" y="1685262"/>
            <a:ext cx="8155767" cy="50360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tl" rotWithShape="0">
              <a:prstClr val="black">
                <a:alpha val="0"/>
              </a:prstClr>
            </a:outerShdw>
          </a:effectLst>
        </p:spPr>
        <p:txBody>
          <a:bodyPr wrap="square" lIns="61227" tIns="30614" rIns="61227" bIns="30614" rtlCol="0" anchor="ctr">
            <a:noAutofit/>
          </a:bodyPr>
          <a:lstStyle/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938923" lvl="3" defTabSz="816479"/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On the independence hypothesis</a:t>
            </a: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M policy (``demand shocks’’) affects potential output/natural rate.   </a:t>
            </a:r>
            <a:r>
              <a:rPr lang="en-US" sz="2000" kern="0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a,b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positive.  But precise values?  </a:t>
            </a: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Macro/micro evidence for highly persistent effects mixed.  </a:t>
            </a:r>
          </a:p>
          <a:p>
            <a:pPr marL="2017171" lvl="5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Most convincing is disenfranchising.  </a:t>
            </a:r>
          </a:p>
          <a:p>
            <a:pPr marL="1853323" lvl="5" defTabSz="816479"/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On the accelerationist hypothesis (or its RE version)  </a:t>
            </a:r>
          </a:p>
          <a:p>
            <a:pPr marL="1739023" lvl="4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Some evidence of lack of salience.   Usable? </a:t>
            </a: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On policy implications. Not quite there yet.  </a:t>
            </a:r>
          </a:p>
          <a:p>
            <a:pPr marL="938923" lvl="3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	We really do not know the relevant values of </a:t>
            </a:r>
            <a:r>
              <a:rPr lang="en-US" sz="2000" kern="0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a,b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, x</a:t>
            </a:r>
          </a:p>
          <a:p>
            <a:pPr marL="938923" lvl="3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	Need to work much more on wage bargaining channel.  </a:t>
            </a:r>
          </a:p>
          <a:p>
            <a:pPr marL="938923" lvl="3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	Micro evidence on disenfranchising fairly strong.   </a:t>
            </a:r>
          </a:p>
          <a:p>
            <a:pPr marL="938923" lvl="3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	</a:t>
            </a: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What should the Fed do today?  </a:t>
            </a:r>
          </a:p>
          <a:p>
            <a:pPr marL="938923" lvl="3" defTabSz="816479"/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938923" lvl="3" defTabSz="816479"/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938923" lvl="3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</a:p>
          <a:p>
            <a:pPr marL="645571" lvl="2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481723" marR="0" lvl="2" indent="0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3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879384" y="1500441"/>
            <a:ext cx="645617" cy="184821"/>
          </a:xfrm>
          <a:prstGeom prst="rect">
            <a:avLst/>
          </a:prstGeom>
        </p:spPr>
        <p:txBody>
          <a:bodyPr lIns="25715" tIns="12858" rIns="25715" bIns="12858"/>
          <a:lstStyle/>
          <a:p>
            <a:pPr marL="0" marR="0" lvl="0" indent="0" defTabSz="25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Grande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1363" y="5194661"/>
            <a:ext cx="181904" cy="144251"/>
          </a:xfrm>
          <a:prstGeom prst="rect">
            <a:avLst/>
          </a:prstGeom>
        </p:spPr>
        <p:txBody>
          <a:bodyPr lIns="25716" tIns="12858" rIns="25716" bIns="12858"/>
          <a:lstStyle/>
          <a:p>
            <a:pPr marL="0" marR="0" lvl="0" indent="0" algn="ctr" defTabSz="2571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A94BB-A140-49CB-A989-8B29657E077E}" type="slidenum">
              <a:rPr kumimoji="0" lang="en-US" sz="816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Lucida Grande"/>
                <a:sym typeface="Palatino" charset="0"/>
              </a:rPr>
              <a:pPr marL="0" marR="0" lvl="0" indent="0" algn="ctr" defTabSz="25715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816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20000"/>
                  <a:lumOff val="80000"/>
                </a:prstClr>
              </a:solidFill>
              <a:effectLst/>
              <a:uLnTx/>
              <a:uFillTx/>
              <a:latin typeface="Lucida Grande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58838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9893A70-6844-4009-8140-0D1B8E4263C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73741" y="941916"/>
          <a:ext cx="9050267" cy="493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717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24428E-0391-43EB-A4CB-4E7E869D9003}"/>
              </a:ext>
            </a:extLst>
          </p:cNvPr>
          <p:cNvSpPr txBox="1"/>
          <p:nvPr/>
        </p:nvSpPr>
        <p:spPr>
          <a:xfrm>
            <a:off x="9524018" y="6488668"/>
            <a:ext cx="2275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Arias, Erceg, </a:t>
            </a:r>
            <a:r>
              <a:rPr lang="en-US" dirty="0" err="1"/>
              <a:t>Trabandt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E8D5B-3C5A-4ECC-BB60-B2B7FABB98D6}"/>
              </a:ext>
            </a:extLst>
          </p:cNvPr>
          <p:cNvSpPr txBox="1"/>
          <p:nvPr/>
        </p:nvSpPr>
        <p:spPr>
          <a:xfrm>
            <a:off x="2311085" y="113121"/>
            <a:ext cx="7569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Relation between wage inflation and unemployment, 2008-1 to 2015-2</a:t>
            </a:r>
          </a:p>
        </p:txBody>
      </p:sp>
    </p:spTree>
    <p:extLst>
      <p:ext uri="{BB962C8B-B14F-4D97-AF65-F5344CB8AC3E}">
        <p14:creationId xmlns:p14="http://schemas.microsoft.com/office/powerpoint/2010/main" val="5245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6978" y="1150442"/>
            <a:ext cx="7575988" cy="349999"/>
          </a:xfrm>
          <a:prstGeom prst="rect">
            <a:avLst/>
          </a:prstGeom>
        </p:spPr>
        <p:txBody>
          <a:bodyPr vert="horz" lIns="65937" tIns="32969" rIns="65937" bIns="32969" rtlCol="0" anchor="ctr">
            <a:noAutofit/>
          </a:bodyPr>
          <a:lstStyle/>
          <a:p>
            <a:pPr marL="0" marR="0" lvl="0" indent="0" algn="ctr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 pitchFamily="34" charset="0"/>
                <a:cs typeface="Tahoma" pitchFamily="34" charset="0"/>
              </a:rPr>
              <a:t>Map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Grande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4409" y="1850440"/>
            <a:ext cx="8490409" cy="4279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tl" rotWithShape="0">
              <a:prstClr val="black">
                <a:alpha val="0"/>
              </a:prstClr>
            </a:outerShdw>
          </a:effectLst>
        </p:spPr>
        <p:txBody>
          <a:bodyPr wrap="square" lIns="61227" tIns="30614" rIns="61227" bIns="30614" rtlCol="0" anchor="ctr">
            <a:noAutofit/>
          </a:bodyPr>
          <a:lstStyle/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 The independence hypothesis.  </a:t>
            </a: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Persistence versus permanence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Macro evidence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Micro evidence</a:t>
            </a: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 The accelerationist hypothesis. </a:t>
            </a: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   Policy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 implications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481723" marR="0" lvl="2" indent="0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3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879384" y="1500441"/>
            <a:ext cx="645617" cy="184821"/>
          </a:xfrm>
          <a:prstGeom prst="rect">
            <a:avLst/>
          </a:prstGeom>
        </p:spPr>
        <p:txBody>
          <a:bodyPr lIns="25715" tIns="12858" rIns="25715" bIns="12858"/>
          <a:lstStyle/>
          <a:p>
            <a:pPr marL="0" marR="0" lvl="0" indent="0" defTabSz="25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Grande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1363" y="5194661"/>
            <a:ext cx="181904" cy="144251"/>
          </a:xfrm>
          <a:prstGeom prst="rect">
            <a:avLst/>
          </a:prstGeom>
        </p:spPr>
        <p:txBody>
          <a:bodyPr lIns="25716" tIns="12858" rIns="25716" bIns="12858"/>
          <a:lstStyle/>
          <a:p>
            <a:pPr marL="0" marR="0" lvl="0" indent="0" algn="ctr" defTabSz="2571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A94BB-A140-49CB-A989-8B29657E077E}" type="slidenum">
              <a:rPr kumimoji="0" lang="en-US" sz="816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Lucida Grande"/>
                <a:sym typeface="Palatino" charset="0"/>
              </a:rPr>
              <a:pPr marL="0" marR="0" lvl="0" indent="0" algn="ctr" defTabSz="25715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16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20000"/>
                  <a:lumOff val="80000"/>
                </a:prstClr>
              </a:solidFill>
              <a:effectLst/>
              <a:uLnTx/>
              <a:uFillTx/>
              <a:latin typeface="Lucida Grande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39713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6978" y="1150442"/>
            <a:ext cx="7575988" cy="349999"/>
          </a:xfrm>
          <a:prstGeom prst="rect">
            <a:avLst/>
          </a:prstGeom>
        </p:spPr>
        <p:txBody>
          <a:bodyPr vert="horz" lIns="65937" tIns="32969" rIns="65937" bIns="32969" rtlCol="0" anchor="ctr">
            <a:noAutofit/>
          </a:bodyPr>
          <a:lstStyle/>
          <a:p>
            <a:pPr marL="0" marR="0" lvl="0" indent="0" algn="ctr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 pitchFamily="34" charset="0"/>
                <a:cs typeface="Tahoma" pitchFamily="34" charset="0"/>
              </a:rPr>
              <a:t>1.  </a:t>
            </a:r>
            <a:r>
              <a:rPr lang="en-US" sz="3200" kern="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 pitchFamily="34" charset="0"/>
                <a:cs typeface="Tahoma" pitchFamily="34" charset="0"/>
              </a:rPr>
              <a:t>Persistence versus permanence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Grande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7275" y="1850440"/>
            <a:ext cx="8537544" cy="4710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tl" rotWithShape="0">
              <a:prstClr val="black">
                <a:alpha val="0"/>
              </a:prstClr>
            </a:outerShdw>
          </a:effectLst>
        </p:spPr>
        <p:txBody>
          <a:bodyPr wrap="square" lIns="61227" tIns="30614" rIns="61227" bIns="30614" rtlCol="0" anchor="ctr">
            <a:noAutofit/>
          </a:bodyPr>
          <a:lstStyle/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Need to clarify the issues. 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Discussion often presented as </a:t>
            </a:r>
          </a:p>
          <a:p>
            <a:pPr marL="481723" marR="0" lvl="2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Standard models: zero effect of m pol on potential output </a:t>
            </a:r>
          </a:p>
          <a:p>
            <a:pPr marL="938923" lvl="3" defTabSz="816479"/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versus :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Hysteresis:    permanent effect of m pol on potential output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endParaRPr lang="en-US" sz="2000" kern="0" noProof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In fact: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All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 models have some, persistent, effect of m pol on potential output</a:t>
            </a: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Recessions, capital accumulation, potential output</a:t>
            </a: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State variables.  Capital, Unemployment (if matching frictions).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Hysteresis models often do not imply permanent effects</a:t>
            </a: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R&amp;D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, TFP, and potential output</a:t>
            </a: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Disenfranchised workers.  </a:t>
            </a:r>
          </a:p>
          <a:p>
            <a:pPr marL="1559971" lvl="4" indent="-163848" defTabSz="816479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824623" lvl="2" indent="-342900" defTabSz="816479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Bottom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 line:  Issue is the degree of persistence. High or low?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481723" marR="0" lvl="2" indent="0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3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879384" y="1500441"/>
            <a:ext cx="645617" cy="184821"/>
          </a:xfrm>
          <a:prstGeom prst="rect">
            <a:avLst/>
          </a:prstGeom>
        </p:spPr>
        <p:txBody>
          <a:bodyPr lIns="25715" tIns="12858" rIns="25715" bIns="12858"/>
          <a:lstStyle/>
          <a:p>
            <a:pPr marL="0" marR="0" lvl="0" indent="0" defTabSz="25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Grande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1363" y="5194661"/>
            <a:ext cx="181904" cy="144251"/>
          </a:xfrm>
          <a:prstGeom prst="rect">
            <a:avLst/>
          </a:prstGeom>
        </p:spPr>
        <p:txBody>
          <a:bodyPr lIns="25716" tIns="12858" rIns="25716" bIns="12858"/>
          <a:lstStyle/>
          <a:p>
            <a:pPr marL="0" marR="0" lvl="0" indent="0" algn="ctr" defTabSz="2571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A94BB-A140-49CB-A989-8B29657E077E}" type="slidenum">
              <a:rPr kumimoji="0" lang="en-US" sz="816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Lucida Grande"/>
                <a:sym typeface="Palatino" charset="0"/>
              </a:rPr>
              <a:pPr marL="0" marR="0" lvl="0" indent="0" algn="ctr" defTabSz="25715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16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20000"/>
                  <a:lumOff val="80000"/>
                </a:prstClr>
              </a:solidFill>
              <a:effectLst/>
              <a:uLnTx/>
              <a:uFillTx/>
              <a:latin typeface="Lucida Grande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19363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403272"/>
              </p:ext>
            </p:extLst>
          </p:nvPr>
        </p:nvGraphicFramePr>
        <p:xfrm>
          <a:off x="1605280" y="1048588"/>
          <a:ext cx="9072880" cy="499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Acrobat Document" r:id="rId3" imgW="5029101" imgH="3886200" progId="Acrobat.Document.DC">
                  <p:embed/>
                </p:oleObj>
              </mc:Choice>
              <mc:Fallback>
                <p:oleObj name="Acrobat Document" r:id="rId3" imgW="5029101" imgH="3886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5280" y="1048588"/>
                        <a:ext cx="9072880" cy="499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51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6978" y="1150442"/>
            <a:ext cx="7575988" cy="349999"/>
          </a:xfrm>
          <a:prstGeom prst="rect">
            <a:avLst/>
          </a:prstGeom>
        </p:spPr>
        <p:txBody>
          <a:bodyPr vert="horz" lIns="65937" tIns="32969" rIns="65937" bIns="32969" rtlCol="0" anchor="ctr">
            <a:noAutofit/>
          </a:bodyPr>
          <a:lstStyle/>
          <a:p>
            <a:pPr marL="0" marR="0" lvl="0" indent="0" algn="ctr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 pitchFamily="34" charset="0"/>
                <a:cs typeface="Tahoma" pitchFamily="34" charset="0"/>
              </a:rPr>
              <a:t>Macro evidence.  Unemployment.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Grande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4409" y="1850440"/>
            <a:ext cx="8490409" cy="4279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tl" rotWithShape="0">
              <a:prstClr val="black">
                <a:alpha val="0"/>
              </a:prstClr>
            </a:outerShdw>
          </a:effectLst>
        </p:spPr>
        <p:txBody>
          <a:bodyPr wrap="square" lIns="61227" tIns="30614" rIns="61227" bIns="30614" rtlCol="0" anchor="ctr">
            <a:noAutofit/>
          </a:bodyPr>
          <a:lstStyle/>
          <a:p>
            <a:pPr marL="645571" marR="0" lvl="2" indent="-163848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Effects of monetary policy shocks?   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Look at recessions caused by intentional disinflations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Clearly monetary shocks.  Large.  Plausibly exogenous</a:t>
            </a:r>
          </a:p>
          <a:p>
            <a:pPr marL="938923" lvl="3" defTabSz="816479"/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</a:p>
          <a:p>
            <a:pPr marL="645571" lvl="2" indent="-163848" defTabSz="816479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 Data set.  22</a:t>
            </a:r>
            <a:r>
              <a:rPr kumimoji="0" lang="en-US" sz="2000" b="0" i="0" u="none" strike="noStrike" kern="0" cap="none" spc="0" normalizeH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 advanced economies, 50 years. 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lang="en-US" sz="2000" kern="0" baseline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Identify</a:t>
            </a:r>
            <a:r>
              <a:rPr lang="en-US" sz="2000" kern="0" noProof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recessions.  122</a:t>
            </a:r>
          </a:p>
          <a:p>
            <a:pPr marL="1102771" lvl="3" indent="-163848" defTabSz="816479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Caused</a:t>
            </a:r>
            <a:r>
              <a:rPr kumimoji="0" lang="en-US" sz="2000" b="0" i="0" u="none" strike="noStrike" kern="0" cap="none" spc="0" normalizeH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 by </a:t>
            </a: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disinflation decision.  22.</a:t>
            </a:r>
          </a:p>
          <a:p>
            <a:pPr marL="824623" lvl="2" indent="-342900" defTabSz="816479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uLnTx/>
                <a:uFillTx/>
                <a:latin typeface="Calibri"/>
              </a:rPr>
              <a:t>Methodology</a:t>
            </a: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Look at average unemployment rate pre- and post-recession</a:t>
            </a:r>
          </a:p>
          <a:p>
            <a:pPr marL="1281823" lvl="3" indent="-34290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Time intervals. Pre-recession.    -2 to -6, …, -2 to -12</a:t>
            </a:r>
          </a:p>
          <a:p>
            <a:pPr marL="2767723" lvl="7" defTabSz="816479"/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uLnTx/>
                <a:uFillTx/>
                <a:latin typeface="Calibri"/>
              </a:rPr>
              <a:t>  Post-recession.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uLnTx/>
                <a:uFillTx/>
                <a:latin typeface="Calibri"/>
              </a:rPr>
              <a:t>  +3 to +7, …, +10 to +14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uLnTx/>
              <a:uFillTx/>
              <a:latin typeface="Calibri"/>
            </a:endParaRPr>
          </a:p>
          <a:p>
            <a:pPr marL="767473" marR="0" lvl="2" indent="-285750" defTabSz="8164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uLnTx/>
                <a:uFillTx/>
                <a:latin typeface="Calibri"/>
              </a:rPr>
              <a:t>Caveats:</a:t>
            </a:r>
          </a:p>
          <a:p>
            <a:pPr marL="1224673" lvl="3" indent="-285750" defTabSz="816479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Time fixed effects, heterogeneity, actual or natural rate?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uLnTx/>
              <a:uFillTx/>
              <a:latin typeface="Calibri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879384" y="1500441"/>
            <a:ext cx="645617" cy="184821"/>
          </a:xfrm>
          <a:prstGeom prst="rect">
            <a:avLst/>
          </a:prstGeom>
        </p:spPr>
        <p:txBody>
          <a:bodyPr lIns="25715" tIns="12858" rIns="25715" bIns="12858"/>
          <a:lstStyle/>
          <a:p>
            <a:pPr marL="0" marR="0" lvl="0" indent="0" defTabSz="25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Grande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1363" y="5194661"/>
            <a:ext cx="181904" cy="144251"/>
          </a:xfrm>
          <a:prstGeom prst="rect">
            <a:avLst/>
          </a:prstGeom>
        </p:spPr>
        <p:txBody>
          <a:bodyPr lIns="25716" tIns="12858" rIns="25716" bIns="12858"/>
          <a:lstStyle/>
          <a:p>
            <a:pPr marL="0" marR="0" lvl="0" indent="0" algn="ctr" defTabSz="2571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A94BB-A140-49CB-A989-8B29657E077E}" type="slidenum">
              <a:rPr kumimoji="0" lang="en-US" sz="816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Lucida Grande"/>
                <a:sym typeface="Palatino" charset="0"/>
              </a:rPr>
              <a:pPr marL="0" marR="0" lvl="0" indent="0" algn="ctr" defTabSz="25715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16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20000"/>
                  <a:lumOff val="80000"/>
                </a:prstClr>
              </a:solidFill>
              <a:effectLst/>
              <a:uLnTx/>
              <a:uFillTx/>
              <a:latin typeface="Lucida Grande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75924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and Bullet lis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4334</TotalTime>
  <Words>1421</Words>
  <Application>Microsoft Office PowerPoint</Application>
  <PresentationFormat>Widescreen</PresentationFormat>
  <Paragraphs>378</Paragraphs>
  <Slides>30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Lucida Grande</vt:lpstr>
      <vt:lpstr>Palatino</vt:lpstr>
      <vt:lpstr>Tahoma</vt:lpstr>
      <vt:lpstr>Custom Design</vt:lpstr>
      <vt:lpstr>Title and Bullet lists</vt:lpstr>
      <vt:lpstr>Office Theme</vt:lpstr>
      <vt:lpstr>Acrobat Document</vt:lpstr>
      <vt:lpstr>Presentation</vt:lpstr>
      <vt:lpstr>Should we reject the natural rate hypothesis?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one reject the natural rate hypothesis?</dc:title>
  <dc:creator>Olivier Blanchard</dc:creator>
  <cp:lastModifiedBy>Olivier</cp:lastModifiedBy>
  <cp:revision>62</cp:revision>
  <cp:lastPrinted>2018-05-08T00:44:31Z</cp:lastPrinted>
  <dcterms:created xsi:type="dcterms:W3CDTF">2017-06-13T01:09:08Z</dcterms:created>
  <dcterms:modified xsi:type="dcterms:W3CDTF">2018-05-08T01:39:30Z</dcterms:modified>
</cp:coreProperties>
</file>